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62" r:id="rId5"/>
    <p:sldId id="277" r:id="rId6"/>
    <p:sldId id="278" r:id="rId7"/>
    <p:sldId id="298" r:id="rId8"/>
    <p:sldId id="272" r:id="rId9"/>
    <p:sldId id="273" r:id="rId10"/>
    <p:sldId id="274" r:id="rId11"/>
    <p:sldId id="291" r:id="rId12"/>
    <p:sldId id="292" r:id="rId13"/>
    <p:sldId id="293" r:id="rId14"/>
    <p:sldId id="294" r:id="rId15"/>
    <p:sldId id="300" r:id="rId16"/>
    <p:sldId id="296" r:id="rId17"/>
  </p:sldIdLst>
  <p:sldSz cx="12192000" cy="6858000"/>
  <p:notesSz cx="12192000" cy="6858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D2BA0416-7382-47ED-8EDE-8F8F6646374A}">
          <p14:sldIdLst>
            <p14:sldId id="256"/>
            <p14:sldId id="257"/>
            <p14:sldId id="258"/>
            <p14:sldId id="262"/>
            <p14:sldId id="277"/>
            <p14:sldId id="278"/>
            <p14:sldId id="298"/>
            <p14:sldId id="272"/>
            <p14:sldId id="273"/>
            <p14:sldId id="274"/>
            <p14:sldId id="291"/>
            <p14:sldId id="292"/>
            <p14:sldId id="293"/>
            <p14:sldId id="294"/>
            <p14:sldId id="300"/>
            <p14:sldId id="296"/>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13" autoAdjust="0"/>
  </p:normalViewPr>
  <p:slideViewPr>
    <p:cSldViewPr>
      <p:cViewPr varScale="1">
        <p:scale>
          <a:sx n="106" d="100"/>
          <a:sy n="106" d="100"/>
        </p:scale>
        <p:origin x="756" y="12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E47475BA-3645-4447-B711-18E6F9C381FD}" type="datetimeFigureOut">
              <a:rPr lang="it-IT" smtClean="0"/>
              <a:t>21/09/2023</a:t>
            </a:fld>
            <a:endParaRPr lang="it-IT"/>
          </a:p>
        </p:txBody>
      </p:sp>
      <p:sp>
        <p:nvSpPr>
          <p:cNvPr id="4" name="Segnaposto immagine diapositiva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B8AC77A6-88E5-436C-BCA2-00011FFA7099}" type="slidenum">
              <a:rPr lang="it-IT" smtClean="0"/>
              <a:t>‹N›</a:t>
            </a:fld>
            <a:endParaRPr lang="it-IT"/>
          </a:p>
        </p:txBody>
      </p:sp>
    </p:spTree>
    <p:extLst>
      <p:ext uri="{BB962C8B-B14F-4D97-AF65-F5344CB8AC3E}">
        <p14:creationId xmlns:p14="http://schemas.microsoft.com/office/powerpoint/2010/main" val="2503615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8AC77A6-88E5-436C-BCA2-00011FFA7099}" type="slidenum">
              <a:rPr lang="it-IT" smtClean="0"/>
              <a:t>6</a:t>
            </a:fld>
            <a:endParaRPr lang="it-IT"/>
          </a:p>
        </p:txBody>
      </p:sp>
    </p:spTree>
    <p:extLst>
      <p:ext uri="{BB962C8B-B14F-4D97-AF65-F5344CB8AC3E}">
        <p14:creationId xmlns:p14="http://schemas.microsoft.com/office/powerpoint/2010/main" val="4261799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8AC77A6-88E5-436C-BCA2-00011FFA7099}" type="slidenum">
              <a:rPr lang="it-IT" smtClean="0"/>
              <a:t>13</a:t>
            </a:fld>
            <a:endParaRPr lang="it-IT"/>
          </a:p>
        </p:txBody>
      </p:sp>
    </p:spTree>
    <p:extLst>
      <p:ext uri="{BB962C8B-B14F-4D97-AF65-F5344CB8AC3E}">
        <p14:creationId xmlns:p14="http://schemas.microsoft.com/office/powerpoint/2010/main" val="2971619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FF0000"/>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FF0000"/>
                </a:solidFill>
                <a:latin typeface="Calibri Light"/>
                <a:cs typeface="Calibri Light"/>
              </a:defRPr>
            </a:lvl1pPr>
          </a:lstStyle>
          <a:p>
            <a:endParaRPr/>
          </a:p>
        </p:txBody>
      </p:sp>
      <p:sp>
        <p:nvSpPr>
          <p:cNvPr id="3" name="Holder 3"/>
          <p:cNvSpPr>
            <a:spLocks noGrp="1"/>
          </p:cNvSpPr>
          <p:nvPr>
            <p:ph sz="half" idx="2"/>
          </p:nvPr>
        </p:nvSpPr>
        <p:spPr>
          <a:xfrm>
            <a:off x="918768" y="1320546"/>
            <a:ext cx="4933315" cy="4079240"/>
          </a:xfrm>
          <a:prstGeom prst="rect">
            <a:avLst/>
          </a:prstGeom>
        </p:spPr>
        <p:txBody>
          <a:bodyPr wrap="square" lIns="0" tIns="0" rIns="0" bIns="0">
            <a:spAutoFit/>
          </a:bodyPr>
          <a:lstStyle>
            <a:lvl1pPr>
              <a:defRPr sz="2400" b="1" i="0" u="heavy">
                <a:solidFill>
                  <a:srgbClr val="FF0000"/>
                </a:solidFill>
                <a:latin typeface="Calibri"/>
                <a:cs typeface="Calibri"/>
              </a:defRPr>
            </a:lvl1pPr>
          </a:lstStyle>
          <a:p>
            <a:endParaRPr/>
          </a:p>
        </p:txBody>
      </p:sp>
      <p:sp>
        <p:nvSpPr>
          <p:cNvPr id="4" name="Holder 4"/>
          <p:cNvSpPr>
            <a:spLocks noGrp="1"/>
          </p:cNvSpPr>
          <p:nvPr>
            <p:ph sz="half" idx="3"/>
          </p:nvPr>
        </p:nvSpPr>
        <p:spPr>
          <a:xfrm>
            <a:off x="6251828" y="1449584"/>
            <a:ext cx="4989195" cy="4615180"/>
          </a:xfrm>
          <a:prstGeom prst="rect">
            <a:avLst/>
          </a:prstGeom>
        </p:spPr>
        <p:txBody>
          <a:bodyPr wrap="square" lIns="0" tIns="0" rIns="0" bIns="0">
            <a:spAutoFit/>
          </a:bodyPr>
          <a:lstStyle>
            <a:lvl1pPr>
              <a:defRPr sz="2400" b="1" i="0">
                <a:solidFill>
                  <a:schemeClr val="tx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FF0000"/>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E3AA47-D2A4-86DF-49BD-2FF23E8954A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793E6A23-907E-EE8D-57CE-E7B0F547B1F1}"/>
              </a:ext>
            </a:extLst>
          </p:cNvPr>
          <p:cNvSpPr>
            <a:spLocks noGrp="1"/>
          </p:cNvSpPr>
          <p:nvPr>
            <p:ph type="dt" sz="half" idx="10"/>
          </p:nvPr>
        </p:nvSpPr>
        <p:spPr/>
        <p:txBody>
          <a:bodyPr/>
          <a:lstStyle/>
          <a:p>
            <a:fld id="{C75B526B-8FDC-41EB-A974-9CB4419B8BEB}" type="datetimeFigureOut">
              <a:rPr lang="it-IT" smtClean="0"/>
              <a:t>21/09/2023</a:t>
            </a:fld>
            <a:endParaRPr lang="it-IT"/>
          </a:p>
        </p:txBody>
      </p:sp>
      <p:sp>
        <p:nvSpPr>
          <p:cNvPr id="4" name="Segnaposto piè di pagina 3">
            <a:extLst>
              <a:ext uri="{FF2B5EF4-FFF2-40B4-BE49-F238E27FC236}">
                <a16:creationId xmlns:a16="http://schemas.microsoft.com/office/drawing/2014/main" id="{F59D2A41-35A8-887A-18C8-CDF423BF5BF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91A9C76-5E14-9AFF-0D5F-40F08FEE69FB}"/>
              </a:ext>
            </a:extLst>
          </p:cNvPr>
          <p:cNvSpPr>
            <a:spLocks noGrp="1"/>
          </p:cNvSpPr>
          <p:nvPr>
            <p:ph type="sldNum" sz="quarter" idx="12"/>
          </p:nvPr>
        </p:nvSpPr>
        <p:spPr/>
        <p:txBody>
          <a:bodyPr/>
          <a:lstStyle/>
          <a:p>
            <a:fld id="{D5668480-7A36-4758-8691-3FDFA0E5E9A2}" type="slidenum">
              <a:rPr lang="it-IT" smtClean="0"/>
              <a:t>‹N›</a:t>
            </a:fld>
            <a:endParaRPr lang="it-IT"/>
          </a:p>
        </p:txBody>
      </p:sp>
    </p:spTree>
    <p:extLst>
      <p:ext uri="{BB962C8B-B14F-4D97-AF65-F5344CB8AC3E}">
        <p14:creationId xmlns:p14="http://schemas.microsoft.com/office/powerpoint/2010/main" val="704412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B564D23-AC87-223F-3BEF-F379A400AD86}"/>
              </a:ext>
            </a:extLst>
          </p:cNvPr>
          <p:cNvSpPr>
            <a:spLocks noGrp="1"/>
          </p:cNvSpPr>
          <p:nvPr>
            <p:ph type="dt" sz="half" idx="10"/>
          </p:nvPr>
        </p:nvSpPr>
        <p:spPr/>
        <p:txBody>
          <a:bodyPr/>
          <a:lstStyle/>
          <a:p>
            <a:fld id="{C75B526B-8FDC-41EB-A974-9CB4419B8BEB}" type="datetimeFigureOut">
              <a:rPr lang="it-IT" smtClean="0"/>
              <a:t>21/09/2023</a:t>
            </a:fld>
            <a:endParaRPr lang="it-IT"/>
          </a:p>
        </p:txBody>
      </p:sp>
      <p:sp>
        <p:nvSpPr>
          <p:cNvPr id="3" name="Segnaposto piè di pagina 2">
            <a:extLst>
              <a:ext uri="{FF2B5EF4-FFF2-40B4-BE49-F238E27FC236}">
                <a16:creationId xmlns:a16="http://schemas.microsoft.com/office/drawing/2014/main" id="{D537327A-700C-E304-A6F0-972F5BD853D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B0C3065-E596-5191-55A1-7F1CF8C3B15C}"/>
              </a:ext>
            </a:extLst>
          </p:cNvPr>
          <p:cNvSpPr>
            <a:spLocks noGrp="1"/>
          </p:cNvSpPr>
          <p:nvPr>
            <p:ph type="sldNum" sz="quarter" idx="12"/>
          </p:nvPr>
        </p:nvSpPr>
        <p:spPr/>
        <p:txBody>
          <a:bodyPr/>
          <a:lstStyle/>
          <a:p>
            <a:fld id="{D5668480-7A36-4758-8691-3FDFA0E5E9A2}" type="slidenum">
              <a:rPr lang="it-IT" smtClean="0"/>
              <a:t>‹N›</a:t>
            </a:fld>
            <a:endParaRPr lang="it-IT"/>
          </a:p>
        </p:txBody>
      </p:sp>
    </p:spTree>
    <p:extLst>
      <p:ext uri="{BB962C8B-B14F-4D97-AF65-F5344CB8AC3E}">
        <p14:creationId xmlns:p14="http://schemas.microsoft.com/office/powerpoint/2010/main" val="3234244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258690" y="396951"/>
            <a:ext cx="3674618" cy="635000"/>
          </a:xfrm>
          <a:prstGeom prst="rect">
            <a:avLst/>
          </a:prstGeom>
        </p:spPr>
        <p:txBody>
          <a:bodyPr wrap="square" lIns="0" tIns="0" rIns="0" bIns="0">
            <a:spAutoFit/>
          </a:bodyPr>
          <a:lstStyle>
            <a:lvl1pPr>
              <a:defRPr sz="4000" b="0" i="0">
                <a:solidFill>
                  <a:srgbClr val="FF0000"/>
                </a:solidFill>
                <a:latin typeface="Calibri Light"/>
                <a:cs typeface="Calibri Light"/>
              </a:defRPr>
            </a:lvl1pPr>
          </a:lstStyle>
          <a:p>
            <a:endParaRPr/>
          </a:p>
        </p:txBody>
      </p:sp>
      <p:sp>
        <p:nvSpPr>
          <p:cNvPr id="3" name="Holder 3"/>
          <p:cNvSpPr>
            <a:spLocks noGrp="1"/>
          </p:cNvSpPr>
          <p:nvPr>
            <p:ph type="body" idx="1"/>
          </p:nvPr>
        </p:nvSpPr>
        <p:spPr>
          <a:xfrm>
            <a:off x="416763" y="1984874"/>
            <a:ext cx="11376660" cy="1669414"/>
          </a:xfrm>
          <a:prstGeom prst="rect">
            <a:avLst/>
          </a:prstGeom>
        </p:spPr>
        <p:txBody>
          <a:bodyPr wrap="square" lIns="0" tIns="0" rIns="0" bIns="0">
            <a:spAutoFit/>
          </a:bodyPr>
          <a:lstStyle>
            <a:lvl1pPr>
              <a:defRPr sz="18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9/21/2023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object 15"/>
          <p:cNvSpPr txBox="1"/>
          <p:nvPr/>
        </p:nvSpPr>
        <p:spPr>
          <a:xfrm>
            <a:off x="762000" y="2830194"/>
            <a:ext cx="10943842" cy="2169697"/>
          </a:xfrm>
          <a:prstGeom prst="rect">
            <a:avLst/>
          </a:prstGeom>
        </p:spPr>
        <p:txBody>
          <a:bodyPr vert="horz" wrap="square" lIns="0" tIns="12065" rIns="0" bIns="0" rtlCol="0">
            <a:spAutoFit/>
          </a:bodyPr>
          <a:lstStyle/>
          <a:p>
            <a:pPr algn="ctr"/>
            <a:r>
              <a:rPr lang="it-IT" sz="2400" i="1" spc="-40" dirty="0">
                <a:solidFill>
                  <a:srgbClr val="FF0000"/>
                </a:solidFill>
                <a:latin typeface="Calibri" panose="020F0502020204030204" pitchFamily="34" charset="0"/>
                <a:cs typeface="Arial" panose="020B0604020202020204" pitchFamily="34" charset="0"/>
              </a:rPr>
              <a:t>11/09/2023</a:t>
            </a:r>
          </a:p>
          <a:p>
            <a:pPr algn="ctr"/>
            <a:r>
              <a:rPr lang="it-IT" sz="3200" b="1" dirty="0">
                <a:solidFill>
                  <a:srgbClr val="FF0000"/>
                </a:solidFill>
                <a:effectLst>
                  <a:outerShdw blurRad="38100" dist="38100" dir="2700000" algn="tl">
                    <a:srgbClr val="000000">
                      <a:alpha val="43137"/>
                    </a:srgbClr>
                  </a:outerShdw>
                </a:effectLst>
                <a:latin typeface="Calibri Light" panose="020F0302020204030204" pitchFamily="34" charset="0"/>
                <a:ea typeface="+mj-ea"/>
                <a:cs typeface="Calibri Light" panose="020F0302020204030204" pitchFamily="34" charset="0"/>
              </a:rPr>
              <a:t>PROGETTO ESECUTIVO – </a:t>
            </a:r>
            <a:r>
              <a:rPr lang="it-IT" sz="3200" b="1" err="1">
                <a:solidFill>
                  <a:srgbClr val="FF0000"/>
                </a:solidFill>
                <a:effectLst>
                  <a:outerShdw blurRad="38100" dist="38100" dir="2700000" algn="tl">
                    <a:srgbClr val="000000">
                      <a:alpha val="43137"/>
                    </a:srgbClr>
                  </a:outerShdw>
                </a:effectLst>
                <a:latin typeface="Calibri Light" panose="020F0302020204030204" pitchFamily="34" charset="0"/>
                <a:ea typeface="+mj-ea"/>
                <a:cs typeface="Calibri Light" panose="020F0302020204030204" pitchFamily="34" charset="0"/>
              </a:rPr>
              <a:t>All</a:t>
            </a:r>
            <a:r>
              <a:rPr lang="it-IT" sz="3200" b="1">
                <a:solidFill>
                  <a:srgbClr val="FF0000"/>
                </a:solidFill>
                <a:effectLst>
                  <a:outerShdw blurRad="38100" dist="38100" dir="2700000" algn="tl">
                    <a:srgbClr val="000000">
                      <a:alpha val="43137"/>
                    </a:srgbClr>
                  </a:outerShdw>
                </a:effectLst>
                <a:latin typeface="Calibri Light" panose="020F0302020204030204" pitchFamily="34" charset="0"/>
                <a:ea typeface="+mj-ea"/>
                <a:cs typeface="Calibri Light" panose="020F0302020204030204" pitchFamily="34" charset="0"/>
              </a:rPr>
              <a:t>.1</a:t>
            </a:r>
            <a:endParaRPr lang="it-IT" sz="3200" i="1" spc="-40" dirty="0">
              <a:solidFill>
                <a:srgbClr val="FF0000"/>
              </a:solidFill>
              <a:latin typeface="Calibri" panose="020F0502020204030204" pitchFamily="34" charset="0"/>
              <a:cs typeface="Arial" panose="020B0604020202020204" pitchFamily="34" charset="0"/>
            </a:endParaRPr>
          </a:p>
          <a:p>
            <a:pPr algn="ctr">
              <a:lnSpc>
                <a:spcPct val="90000"/>
              </a:lnSpc>
              <a:spcAft>
                <a:spcPts val="600"/>
              </a:spcAft>
            </a:pPr>
            <a:r>
              <a:rPr lang="it-IT" sz="2200" i="1" spc="-40" dirty="0">
                <a:latin typeface="Calibri" panose="020F0502020204030204" pitchFamily="34" charset="0"/>
                <a:cs typeface="Arial" panose="020B0604020202020204" pitchFamily="34" charset="0"/>
              </a:rPr>
              <a:t>A cura A cura:</a:t>
            </a:r>
          </a:p>
          <a:p>
            <a:pPr algn="ctr">
              <a:lnSpc>
                <a:spcPct val="90000"/>
              </a:lnSpc>
            </a:pPr>
            <a:r>
              <a:rPr lang="it-IT" sz="2200" i="1" spc="-40" dirty="0">
                <a:latin typeface="Calibri" panose="020F0502020204030204" pitchFamily="34" charset="0"/>
                <a:cs typeface="Arial" panose="020B0604020202020204" pitchFamily="34" charset="0"/>
              </a:rPr>
              <a:t>Azienda Speciale Consortile “Ovest Solidale”</a:t>
            </a:r>
          </a:p>
          <a:p>
            <a:pPr algn="ctr">
              <a:lnSpc>
                <a:spcPct val="90000"/>
              </a:lnSpc>
            </a:pPr>
            <a:r>
              <a:rPr lang="it-IT" sz="2200" i="1" spc="-40" dirty="0">
                <a:latin typeface="Calibri" panose="020F0502020204030204" pitchFamily="34" charset="0"/>
                <a:cs typeface="Arial" panose="020B0604020202020204" pitchFamily="34" charset="0"/>
              </a:rPr>
              <a:t>e</a:t>
            </a:r>
          </a:p>
          <a:p>
            <a:pPr algn="ctr">
              <a:lnSpc>
                <a:spcPct val="90000"/>
              </a:lnSpc>
            </a:pPr>
            <a:r>
              <a:rPr lang="it-IT" sz="2200" i="1" spc="-40" dirty="0">
                <a:latin typeface="Calibri" panose="020F0502020204030204" pitchFamily="34" charset="0"/>
                <a:cs typeface="Arial" panose="020B0604020202020204" pitchFamily="34" charset="0"/>
              </a:rPr>
              <a:t>ATS Comunità Fraternità S.C.S. Onlus (ente capofila) e Scalabrini Bonomelli S.C.S. Onlus (Ente Partner)</a:t>
            </a:r>
          </a:p>
        </p:txBody>
      </p:sp>
      <p:pic>
        <p:nvPicPr>
          <p:cNvPr id="16" name="object 16"/>
          <p:cNvPicPr/>
          <p:nvPr/>
        </p:nvPicPr>
        <p:blipFill>
          <a:blip r:embed="rId2" cstate="print"/>
          <a:stretch>
            <a:fillRect/>
          </a:stretch>
        </p:blipFill>
        <p:spPr>
          <a:xfrm>
            <a:off x="4354067" y="5695188"/>
            <a:ext cx="3483864" cy="922019"/>
          </a:xfrm>
          <a:prstGeom prst="rect">
            <a:avLst/>
          </a:prstGeom>
        </p:spPr>
      </p:pic>
      <p:pic>
        <p:nvPicPr>
          <p:cNvPr id="17" name="object 17"/>
          <p:cNvPicPr/>
          <p:nvPr/>
        </p:nvPicPr>
        <p:blipFill>
          <a:blip r:embed="rId3" cstate="print"/>
          <a:stretch>
            <a:fillRect/>
          </a:stretch>
        </p:blipFill>
        <p:spPr>
          <a:xfrm>
            <a:off x="9877043" y="5458967"/>
            <a:ext cx="1828800" cy="1158239"/>
          </a:xfrm>
          <a:prstGeom prst="rect">
            <a:avLst/>
          </a:prstGeom>
        </p:spPr>
      </p:pic>
      <p:pic>
        <p:nvPicPr>
          <p:cNvPr id="18" name="object 18"/>
          <p:cNvPicPr/>
          <p:nvPr/>
        </p:nvPicPr>
        <p:blipFill>
          <a:blip r:embed="rId4" cstate="print"/>
          <a:stretch>
            <a:fillRect/>
          </a:stretch>
        </p:blipFill>
        <p:spPr>
          <a:xfrm>
            <a:off x="486157" y="5284631"/>
            <a:ext cx="1571243" cy="1497170"/>
          </a:xfrm>
          <a:prstGeom prst="rect">
            <a:avLst/>
          </a:prstGeom>
        </p:spPr>
      </p:pic>
      <p:sp>
        <p:nvSpPr>
          <p:cNvPr id="3" name="CasellaDiTesto 2">
            <a:extLst>
              <a:ext uri="{FF2B5EF4-FFF2-40B4-BE49-F238E27FC236}">
                <a16:creationId xmlns:a16="http://schemas.microsoft.com/office/drawing/2014/main" id="{88CA0129-BF4B-2002-52DC-36CB5B603145}"/>
              </a:ext>
            </a:extLst>
          </p:cNvPr>
          <p:cNvSpPr txBox="1"/>
          <p:nvPr/>
        </p:nvSpPr>
        <p:spPr>
          <a:xfrm>
            <a:off x="486157" y="76198"/>
            <a:ext cx="11390142" cy="2862322"/>
          </a:xfrm>
          <a:prstGeom prst="rect">
            <a:avLst/>
          </a:prstGeom>
          <a:noFill/>
        </p:spPr>
        <p:txBody>
          <a:bodyPr wrap="square">
            <a:spAutoFit/>
          </a:bodyPr>
          <a:lstStyle/>
          <a:p>
            <a:pPr algn="ctr"/>
            <a:r>
              <a:rPr lang="it-IT" sz="4000" b="1" dirty="0">
                <a:solidFill>
                  <a:srgbClr val="FF0000"/>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Percorso di coprogettazione</a:t>
            </a:r>
            <a:r>
              <a:rPr lang="it-IT" sz="4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r>
            <a:br>
              <a:rPr lang="it-IT" sz="4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per la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realizzazione</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di servizi ed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interventi</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a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valere</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sul</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sub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investimento</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 Linea di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Attività</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a:t>
            </a:r>
            <a:r>
              <a:rPr lang="en-US" sz="2000" b="1" i="1" kern="1200" spc="-40" dirty="0">
                <a:effectLst/>
                <a:latin typeface="Calibri" panose="020F0502020204030204" pitchFamily="34" charset="0"/>
                <a:ea typeface="Times New Roman" panose="02020603050405020304" pitchFamily="18" charset="0"/>
                <a:cs typeface="Arial" panose="020B0604020202020204" pitchFamily="34" charset="0"/>
              </a:rPr>
              <a:t>1.3.1 “HOUSING TEMPORANEO”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dell’avviso</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1/2022 next generation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eu</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proposte</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di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intervento</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da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parte</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degli</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ambiti</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sociali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territoriali</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nell’ambito</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del piano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nazionale</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di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ripresa</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e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resilienza</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pnrr</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missione</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5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inclusione</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e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coesione</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componente</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2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infrastrutture</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sociali,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famiglie</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a:t>
            </a:r>
            <a:r>
              <a:rPr lang="en-US" sz="2000" i="1" spc="-40" dirty="0" err="1">
                <a:latin typeface="Calibri" panose="020F0502020204030204" pitchFamily="34" charset="0"/>
                <a:cs typeface="Arial" panose="020B0604020202020204" pitchFamily="34" charset="0"/>
              </a:rPr>
              <a:t>comunità</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e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terzo</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settore</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sottocomponente</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1 “servizi sociali,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disabilità</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e </a:t>
            </a:r>
            <a:r>
              <a:rPr lang="en-US" sz="2000" i="1" kern="1200" spc="-40" dirty="0" err="1">
                <a:effectLst/>
                <a:latin typeface="Calibri" panose="020F0502020204030204" pitchFamily="34" charset="0"/>
                <a:ea typeface="Times New Roman" panose="02020603050405020304" pitchFamily="18" charset="0"/>
                <a:cs typeface="Arial" panose="020B0604020202020204" pitchFamily="34" charset="0"/>
              </a:rPr>
              <a:t>marginalità</a:t>
            </a:r>
            <a:r>
              <a:rPr lang="en-US" sz="2000" i="1" kern="1200" spc="-40" dirty="0">
                <a:effectLst/>
                <a:latin typeface="Calibri" panose="020F0502020204030204" pitchFamily="34" charset="0"/>
                <a:ea typeface="Times New Roman" panose="02020603050405020304" pitchFamily="18" charset="0"/>
                <a:cs typeface="Arial" panose="020B0604020202020204" pitchFamily="34" charset="0"/>
              </a:rPr>
              <a:t> sociale” – </a:t>
            </a:r>
            <a:r>
              <a:rPr lang="it-IT" sz="2000" dirty="0">
                <a:effectLst/>
                <a:latin typeface="Calibri" panose="020F0502020204030204" pitchFamily="34" charset="0"/>
                <a:ea typeface="Calibri" panose="020F0502020204030204" pitchFamily="34" charset="0"/>
              </a:rPr>
              <a:t/>
            </a:r>
            <a:br>
              <a:rPr lang="it-IT" sz="2000" dirty="0">
                <a:effectLst/>
                <a:latin typeface="Calibri" panose="020F0502020204030204" pitchFamily="34" charset="0"/>
                <a:ea typeface="Calibri" panose="020F0502020204030204" pitchFamily="34" charset="0"/>
              </a:rPr>
            </a:br>
            <a:r>
              <a:rPr lang="en-US" sz="2000" i="1" spc="-40" dirty="0">
                <a:latin typeface="Calibri" panose="020F0502020204030204" pitchFamily="34" charset="0"/>
                <a:cs typeface="Arial" panose="020B0604020202020204" pitchFamily="34" charset="0"/>
              </a:rPr>
              <a:t>CUP E24H22000190001.</a:t>
            </a:r>
            <a:r>
              <a:rPr lang="it-IT" sz="2000" i="1" spc="-40" dirty="0">
                <a:highlight>
                  <a:srgbClr val="FFFF00"/>
                </a:highlight>
                <a:latin typeface="Calibri" panose="020F0502020204030204" pitchFamily="34" charset="0"/>
                <a:cs typeface="Arial" panose="020B0604020202020204" pitchFamily="34" charset="0"/>
              </a:rPr>
              <a:t/>
            </a:r>
            <a:br>
              <a:rPr lang="it-IT" sz="2000" i="1" spc="-40" dirty="0">
                <a:highlight>
                  <a:srgbClr val="FFFF00"/>
                </a:highlight>
                <a:latin typeface="Calibri" panose="020F0502020204030204" pitchFamily="34" charset="0"/>
                <a:cs typeface="Arial" panose="020B0604020202020204" pitchFamily="34" charset="0"/>
              </a:rPr>
            </a:br>
            <a:endParaRPr lang="it-IT" sz="2000" dirty="0">
              <a:highlight>
                <a:srgbClr val="FFFF00"/>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2667000" y="152400"/>
            <a:ext cx="6838187" cy="1241494"/>
          </a:xfrm>
          <a:prstGeom prst="rect">
            <a:avLst/>
          </a:prstGeom>
        </p:spPr>
        <p:txBody>
          <a:bodyPr vert="horz" wrap="square" lIns="0" tIns="12700" rIns="0" bIns="0" rtlCol="0">
            <a:spAutoFit/>
          </a:bodyPr>
          <a:lstStyle/>
          <a:p>
            <a:pPr marL="635" algn="ctr">
              <a:lnSpc>
                <a:spcPts val="3080"/>
              </a:lnSpc>
              <a:spcBef>
                <a:spcPts val="100"/>
              </a:spcBef>
            </a:pPr>
            <a:r>
              <a:rPr lang="it-IT" b="1" dirty="0">
                <a:effectLst>
                  <a:outerShdw blurRad="38100" dist="38100" dir="2700000" algn="tl">
                    <a:srgbClr val="000000">
                      <a:alpha val="43137"/>
                    </a:srgbClr>
                  </a:outerShdw>
                </a:effectLst>
              </a:rPr>
              <a:t/>
            </a:r>
            <a:br>
              <a:rPr lang="it-IT" b="1" dirty="0">
                <a:effectLst>
                  <a:outerShdw blurRad="38100" dist="38100" dir="2700000" algn="tl">
                    <a:srgbClr val="000000">
                      <a:alpha val="43137"/>
                    </a:srgbClr>
                  </a:outerShdw>
                </a:effectLst>
              </a:rPr>
            </a:br>
            <a:r>
              <a:rPr b="1" dirty="0">
                <a:effectLst>
                  <a:outerShdw blurRad="38100" dist="38100" dir="2700000" algn="tl">
                    <a:srgbClr val="000000">
                      <a:alpha val="43137"/>
                    </a:srgbClr>
                  </a:outerShdw>
                </a:effectLst>
              </a:rPr>
              <a:t>ETS COPROGETTANTI</a:t>
            </a:r>
          </a:p>
          <a:p>
            <a:pPr algn="ctr">
              <a:lnSpc>
                <a:spcPts val="3080"/>
              </a:lnSpc>
            </a:pPr>
            <a:r>
              <a:rPr b="1" dirty="0">
                <a:effectLst>
                  <a:outerShdw blurRad="38100" dist="38100" dir="2700000" algn="tl">
                    <a:srgbClr val="000000">
                      <a:alpha val="43137"/>
                    </a:srgbClr>
                  </a:outerShdw>
                </a:effectLst>
              </a:rPr>
              <a:t>BUDGET PER N. </a:t>
            </a:r>
            <a:r>
              <a:rPr lang="it-IT" b="1" dirty="0">
                <a:effectLst>
                  <a:outerShdw blurRad="38100" dist="38100" dir="2700000" algn="tl">
                    <a:srgbClr val="000000">
                      <a:alpha val="43137"/>
                    </a:srgbClr>
                  </a:outerShdw>
                </a:effectLst>
              </a:rPr>
              <a:t>10</a:t>
            </a:r>
            <a:r>
              <a:rPr b="1" dirty="0">
                <a:effectLst>
                  <a:outerShdw blurRad="38100" dist="38100" dir="2700000" algn="tl">
                    <a:srgbClr val="000000">
                      <a:alpha val="43137"/>
                    </a:srgbClr>
                  </a:outerShdw>
                </a:effectLst>
              </a:rPr>
              <a:t> BENEFICIARI</a:t>
            </a:r>
          </a:p>
        </p:txBody>
      </p:sp>
      <p:graphicFrame>
        <p:nvGraphicFramePr>
          <p:cNvPr id="6" name="object 6"/>
          <p:cNvGraphicFramePr>
            <a:graphicFrameLocks noGrp="1"/>
          </p:cNvGraphicFramePr>
          <p:nvPr>
            <p:extLst>
              <p:ext uri="{D42A27DB-BD31-4B8C-83A1-F6EECF244321}">
                <p14:modId xmlns:p14="http://schemas.microsoft.com/office/powerpoint/2010/main" val="113277281"/>
              </p:ext>
            </p:extLst>
          </p:nvPr>
        </p:nvGraphicFramePr>
        <p:xfrm>
          <a:off x="593725" y="1329359"/>
          <a:ext cx="11004549" cy="5515746"/>
        </p:xfrm>
        <a:graphic>
          <a:graphicData uri="http://schemas.openxmlformats.org/drawingml/2006/table">
            <a:tbl>
              <a:tblPr firstRow="1" bandRow="1">
                <a:tableStyleId>{2D5ABB26-0587-4C30-8999-92F81FD0307C}</a:tableStyleId>
              </a:tblPr>
              <a:tblGrid>
                <a:gridCol w="1867701">
                  <a:extLst>
                    <a:ext uri="{9D8B030D-6E8A-4147-A177-3AD203B41FA5}">
                      <a16:colId xmlns:a16="http://schemas.microsoft.com/office/drawing/2014/main" val="20000"/>
                    </a:ext>
                  </a:extLst>
                </a:gridCol>
                <a:gridCol w="3539324">
                  <a:extLst>
                    <a:ext uri="{9D8B030D-6E8A-4147-A177-3AD203B41FA5}">
                      <a16:colId xmlns:a16="http://schemas.microsoft.com/office/drawing/2014/main" val="20001"/>
                    </a:ext>
                  </a:extLst>
                </a:gridCol>
                <a:gridCol w="1842770">
                  <a:extLst>
                    <a:ext uri="{9D8B030D-6E8A-4147-A177-3AD203B41FA5}">
                      <a16:colId xmlns:a16="http://schemas.microsoft.com/office/drawing/2014/main" val="20002"/>
                    </a:ext>
                  </a:extLst>
                </a:gridCol>
                <a:gridCol w="1842770">
                  <a:extLst>
                    <a:ext uri="{9D8B030D-6E8A-4147-A177-3AD203B41FA5}">
                      <a16:colId xmlns:a16="http://schemas.microsoft.com/office/drawing/2014/main" val="20003"/>
                    </a:ext>
                  </a:extLst>
                </a:gridCol>
                <a:gridCol w="1911984">
                  <a:extLst>
                    <a:ext uri="{9D8B030D-6E8A-4147-A177-3AD203B41FA5}">
                      <a16:colId xmlns:a16="http://schemas.microsoft.com/office/drawing/2014/main" val="20004"/>
                    </a:ext>
                  </a:extLst>
                </a:gridCol>
              </a:tblGrid>
              <a:tr h="509904">
                <a:tc>
                  <a:txBody>
                    <a:bodyPr/>
                    <a:lstStyle/>
                    <a:p>
                      <a:pPr algn="ctr">
                        <a:lnSpc>
                          <a:spcPct val="100000"/>
                        </a:lnSpc>
                        <a:spcBef>
                          <a:spcPts val="980"/>
                        </a:spcBef>
                      </a:pPr>
                      <a:r>
                        <a:rPr sz="1600" b="1" u="heavy" spc="-5" dirty="0">
                          <a:uFill>
                            <a:solidFill>
                              <a:srgbClr val="000000"/>
                            </a:solidFill>
                          </a:uFill>
                          <a:latin typeface="Calibri"/>
                          <a:cs typeface="Calibri"/>
                        </a:rPr>
                        <a:t>Azione</a:t>
                      </a:r>
                      <a:endParaRPr sz="1600">
                        <a:latin typeface="Calibri"/>
                        <a:cs typeface="Calibri"/>
                      </a:endParaRPr>
                    </a:p>
                  </a:txBody>
                  <a:tcPr marL="0" marR="0" marT="12446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marL="875030">
                        <a:lnSpc>
                          <a:spcPct val="100000"/>
                        </a:lnSpc>
                        <a:spcBef>
                          <a:spcPts val="980"/>
                        </a:spcBef>
                      </a:pPr>
                      <a:r>
                        <a:rPr sz="1600" b="1" u="heavy" spc="-10" dirty="0">
                          <a:uFill>
                            <a:solidFill>
                              <a:srgbClr val="000000"/>
                            </a:solidFill>
                          </a:uFill>
                          <a:latin typeface="Calibri"/>
                          <a:cs typeface="Calibri"/>
                        </a:rPr>
                        <a:t>Descrittivo</a:t>
                      </a:r>
                      <a:r>
                        <a:rPr sz="1600" b="1" u="heavy" spc="-20" dirty="0">
                          <a:uFill>
                            <a:solidFill>
                              <a:srgbClr val="000000"/>
                            </a:solidFill>
                          </a:uFill>
                          <a:latin typeface="Calibri"/>
                          <a:cs typeface="Calibri"/>
                        </a:rPr>
                        <a:t> </a:t>
                      </a:r>
                      <a:r>
                        <a:rPr sz="1600" b="1" u="heavy" spc="-5" dirty="0">
                          <a:uFill>
                            <a:solidFill>
                              <a:srgbClr val="000000"/>
                            </a:solidFill>
                          </a:uFill>
                          <a:latin typeface="Calibri"/>
                          <a:cs typeface="Calibri"/>
                        </a:rPr>
                        <a:t>azioni</a:t>
                      </a:r>
                      <a:r>
                        <a:rPr sz="1600" b="1" u="heavy" spc="-15" dirty="0">
                          <a:uFill>
                            <a:solidFill>
                              <a:srgbClr val="000000"/>
                            </a:solidFill>
                          </a:uFill>
                          <a:latin typeface="Calibri"/>
                          <a:cs typeface="Calibri"/>
                        </a:rPr>
                        <a:t> </a:t>
                      </a:r>
                      <a:r>
                        <a:rPr sz="1600" b="1" u="heavy" spc="-5" dirty="0">
                          <a:uFill>
                            <a:solidFill>
                              <a:srgbClr val="000000"/>
                            </a:solidFill>
                          </a:uFill>
                          <a:latin typeface="Calibri"/>
                          <a:cs typeface="Calibri"/>
                        </a:rPr>
                        <a:t>ETS</a:t>
                      </a:r>
                      <a:endParaRPr sz="1600">
                        <a:latin typeface="Calibri"/>
                        <a:cs typeface="Calibri"/>
                      </a:endParaRPr>
                    </a:p>
                  </a:txBody>
                  <a:tcPr marL="0" marR="0" marT="12446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marL="309880">
                        <a:lnSpc>
                          <a:spcPct val="100000"/>
                        </a:lnSpc>
                        <a:spcBef>
                          <a:spcPts val="20"/>
                        </a:spcBef>
                      </a:pPr>
                      <a:r>
                        <a:rPr sz="1600" b="1" u="heavy" spc="-10" dirty="0">
                          <a:uFill>
                            <a:solidFill>
                              <a:srgbClr val="000000"/>
                            </a:solidFill>
                          </a:uFill>
                          <a:latin typeface="Calibri"/>
                          <a:cs typeface="Calibri"/>
                        </a:rPr>
                        <a:t>Costi</a:t>
                      </a:r>
                      <a:r>
                        <a:rPr sz="1600" b="1" u="heavy" spc="-20" dirty="0">
                          <a:uFill>
                            <a:solidFill>
                              <a:srgbClr val="000000"/>
                            </a:solidFill>
                          </a:uFill>
                          <a:latin typeface="Calibri"/>
                          <a:cs typeface="Calibri"/>
                        </a:rPr>
                        <a:t> </a:t>
                      </a:r>
                      <a:r>
                        <a:rPr sz="1600" b="1" u="heavy" spc="-5" dirty="0">
                          <a:uFill>
                            <a:solidFill>
                              <a:srgbClr val="000000"/>
                            </a:solidFill>
                          </a:uFill>
                          <a:latin typeface="Calibri"/>
                          <a:cs typeface="Calibri"/>
                        </a:rPr>
                        <a:t>unitari</a:t>
                      </a:r>
                      <a:r>
                        <a:rPr sz="1600" b="1" u="heavy" spc="-25" dirty="0">
                          <a:uFill>
                            <a:solidFill>
                              <a:srgbClr val="000000"/>
                            </a:solidFill>
                          </a:uFill>
                          <a:latin typeface="Calibri"/>
                          <a:cs typeface="Calibri"/>
                        </a:rPr>
                        <a:t> </a:t>
                      </a:r>
                      <a:r>
                        <a:rPr sz="1600" b="1" u="heavy" spc="-5" dirty="0">
                          <a:uFill>
                            <a:solidFill>
                              <a:srgbClr val="000000"/>
                            </a:solidFill>
                          </a:uFill>
                          <a:latin typeface="Calibri"/>
                          <a:cs typeface="Calibri"/>
                        </a:rPr>
                        <a:t>di</a:t>
                      </a:r>
                      <a:endParaRPr sz="1600">
                        <a:latin typeface="Calibri"/>
                        <a:cs typeface="Calibri"/>
                      </a:endParaRPr>
                    </a:p>
                    <a:p>
                      <a:pPr marL="369570">
                        <a:lnSpc>
                          <a:spcPct val="100000"/>
                        </a:lnSpc>
                      </a:pPr>
                      <a:r>
                        <a:rPr sz="1600" b="1" u="heavy" spc="-10" dirty="0">
                          <a:uFill>
                            <a:solidFill>
                              <a:srgbClr val="000000"/>
                            </a:solidFill>
                          </a:uFill>
                          <a:latin typeface="Calibri"/>
                          <a:cs typeface="Calibri"/>
                        </a:rPr>
                        <a:t>investimento</a:t>
                      </a:r>
                      <a:endParaRPr sz="1600">
                        <a:latin typeface="Calibri"/>
                        <a:cs typeface="Calibri"/>
                      </a:endParaRPr>
                    </a:p>
                  </a:txBody>
                  <a:tcPr marL="0" marR="0" marT="254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marL="2540" algn="ctr">
                        <a:lnSpc>
                          <a:spcPct val="100000"/>
                        </a:lnSpc>
                        <a:spcBef>
                          <a:spcPts val="980"/>
                        </a:spcBef>
                      </a:pPr>
                      <a:r>
                        <a:rPr sz="1600" b="1" u="heavy" spc="-5" dirty="0">
                          <a:uFill>
                            <a:solidFill>
                              <a:srgbClr val="000000"/>
                            </a:solidFill>
                          </a:uFill>
                          <a:latin typeface="Calibri"/>
                          <a:cs typeface="Calibri"/>
                        </a:rPr>
                        <a:t>Costi</a:t>
                      </a:r>
                      <a:r>
                        <a:rPr sz="1600" b="1" u="heavy" spc="-30" dirty="0">
                          <a:uFill>
                            <a:solidFill>
                              <a:srgbClr val="000000"/>
                            </a:solidFill>
                          </a:uFill>
                          <a:latin typeface="Calibri"/>
                          <a:cs typeface="Calibri"/>
                        </a:rPr>
                        <a:t> </a:t>
                      </a:r>
                      <a:r>
                        <a:rPr sz="1600" b="1" u="heavy" spc="-10" dirty="0">
                          <a:uFill>
                            <a:solidFill>
                              <a:srgbClr val="000000"/>
                            </a:solidFill>
                          </a:uFill>
                          <a:latin typeface="Calibri"/>
                          <a:cs typeface="Calibri"/>
                        </a:rPr>
                        <a:t>gestione</a:t>
                      </a:r>
                      <a:endParaRPr sz="1600">
                        <a:latin typeface="Calibri"/>
                        <a:cs typeface="Calibri"/>
                      </a:endParaRPr>
                    </a:p>
                  </a:txBody>
                  <a:tcPr marL="0" marR="0" marT="12446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marL="1270" algn="ctr">
                        <a:lnSpc>
                          <a:spcPct val="100000"/>
                        </a:lnSpc>
                        <a:spcBef>
                          <a:spcPts val="980"/>
                        </a:spcBef>
                      </a:pPr>
                      <a:r>
                        <a:rPr sz="1600" b="1" u="heavy" spc="-5" dirty="0">
                          <a:uFill>
                            <a:solidFill>
                              <a:srgbClr val="000000"/>
                            </a:solidFill>
                          </a:uFill>
                          <a:latin typeface="Calibri"/>
                          <a:cs typeface="Calibri"/>
                        </a:rPr>
                        <a:t>Costi</a:t>
                      </a:r>
                      <a:r>
                        <a:rPr sz="1600" b="1" u="heavy" spc="-35" dirty="0">
                          <a:uFill>
                            <a:solidFill>
                              <a:srgbClr val="000000"/>
                            </a:solidFill>
                          </a:uFill>
                          <a:latin typeface="Calibri"/>
                          <a:cs typeface="Calibri"/>
                        </a:rPr>
                        <a:t> </a:t>
                      </a:r>
                      <a:r>
                        <a:rPr sz="1600" b="1" u="heavy" spc="-10" dirty="0">
                          <a:uFill>
                            <a:solidFill>
                              <a:srgbClr val="000000"/>
                            </a:solidFill>
                          </a:uFill>
                          <a:latin typeface="Calibri"/>
                          <a:cs typeface="Calibri"/>
                        </a:rPr>
                        <a:t>totali</a:t>
                      </a:r>
                      <a:endParaRPr sz="1600">
                        <a:latin typeface="Calibri"/>
                        <a:cs typeface="Calibri"/>
                      </a:endParaRPr>
                    </a:p>
                  </a:txBody>
                  <a:tcPr marL="0" marR="0" marT="12446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extLst>
                  <a:ext uri="{0D108BD9-81ED-4DB2-BD59-A6C34878D82A}">
                    <a16:rowId xmlns:a16="http://schemas.microsoft.com/office/drawing/2014/main" val="10000"/>
                  </a:ext>
                </a:extLst>
              </a:tr>
              <a:tr h="1291589">
                <a:tc>
                  <a:txBody>
                    <a:bodyPr/>
                    <a:lstStyle/>
                    <a:p>
                      <a:pPr marL="254635" algn="l">
                        <a:lnSpc>
                          <a:spcPct val="100000"/>
                        </a:lnSpc>
                        <a:spcBef>
                          <a:spcPts val="894"/>
                        </a:spcBef>
                      </a:pPr>
                      <a:r>
                        <a:rPr lang="it-IT" sz="1400" b="1" u="sng" dirty="0">
                          <a:solidFill>
                            <a:schemeClr val="tx1"/>
                          </a:solidFill>
                          <a:uFill>
                            <a:solidFill>
                              <a:srgbClr val="000000"/>
                            </a:solidFill>
                          </a:uFill>
                          <a:latin typeface="+mn-lt"/>
                          <a:ea typeface="+mn-ea"/>
                          <a:cs typeface="Calibri"/>
                        </a:rPr>
                        <a:t>A.1 – Realizzazione di alloggi/strutture di accoglienza</a:t>
                      </a:r>
                    </a:p>
                  </a:txBody>
                  <a:tcPr marL="0" marR="0" marT="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marL="7620">
                        <a:lnSpc>
                          <a:spcPct val="100000"/>
                        </a:lnSpc>
                        <a:spcBef>
                          <a:spcPts val="805"/>
                        </a:spcBef>
                      </a:pPr>
                      <a:r>
                        <a:rPr sz="1400" b="1" dirty="0">
                          <a:latin typeface="Calibri"/>
                          <a:cs typeface="Calibri"/>
                        </a:rPr>
                        <a:t>A.</a:t>
                      </a:r>
                      <a:r>
                        <a:rPr lang="it-IT" sz="1400" b="1" dirty="0">
                          <a:latin typeface="Calibri"/>
                          <a:cs typeface="Calibri"/>
                        </a:rPr>
                        <a:t>1 </a:t>
                      </a:r>
                      <a:r>
                        <a:rPr lang="it-IT" sz="1400" spc="-5" dirty="0">
                          <a:latin typeface="+mn-lt"/>
                          <a:cs typeface="Calibri"/>
                        </a:rPr>
                        <a:t>Reperimento </a:t>
                      </a:r>
                      <a:r>
                        <a:rPr lang="it-IT" sz="1400" dirty="0">
                          <a:latin typeface="+mn-lt"/>
                          <a:cs typeface="Calibri"/>
                        </a:rPr>
                        <a:t>alloggi, </a:t>
                      </a:r>
                      <a:r>
                        <a:rPr lang="it-IT" sz="1400" spc="-5" dirty="0">
                          <a:latin typeface="+mn-lt"/>
                          <a:cs typeface="Calibri"/>
                        </a:rPr>
                        <a:t>rivalutazione, a</a:t>
                      </a:r>
                      <a:r>
                        <a:rPr lang="it-IT" sz="1400" spc="-10" dirty="0">
                          <a:latin typeface="+mn-lt"/>
                          <a:cs typeface="Calibri"/>
                        </a:rPr>
                        <a:t>dattamento</a:t>
                      </a:r>
                      <a:r>
                        <a:rPr lang="it-IT" sz="1400" spc="15" dirty="0">
                          <a:latin typeface="+mn-lt"/>
                          <a:cs typeface="Calibri"/>
                        </a:rPr>
                        <a:t> </a:t>
                      </a:r>
                      <a:r>
                        <a:rPr lang="it-IT" sz="1400" dirty="0">
                          <a:latin typeface="+mn-lt"/>
                          <a:cs typeface="Calibri"/>
                        </a:rPr>
                        <a:t>e arredi</a:t>
                      </a:r>
                      <a:r>
                        <a:rPr lang="it-IT" sz="1400" spc="-5" dirty="0">
                          <a:latin typeface="+mn-lt"/>
                          <a:cs typeface="Calibri"/>
                        </a:rPr>
                        <a:t> 2 </a:t>
                      </a:r>
                      <a:r>
                        <a:rPr lang="it-IT" sz="1400" u="sng" spc="-5" dirty="0">
                          <a:uFill>
                            <a:solidFill>
                              <a:srgbClr val="000000"/>
                            </a:solidFill>
                          </a:uFill>
                          <a:latin typeface="+mn-lt"/>
                          <a:cs typeface="Calibri"/>
                        </a:rPr>
                        <a:t>U.I. per 6</a:t>
                      </a:r>
                      <a:r>
                        <a:rPr lang="it-IT" sz="1400" u="sng" dirty="0">
                          <a:uFill>
                            <a:solidFill>
                              <a:srgbClr val="000000"/>
                            </a:solidFill>
                          </a:uFill>
                          <a:latin typeface="+mn-lt"/>
                          <a:cs typeface="Calibri"/>
                        </a:rPr>
                        <a:t> </a:t>
                      </a:r>
                      <a:r>
                        <a:rPr lang="it-IT" sz="1400" spc="5" dirty="0">
                          <a:latin typeface="+mn-lt"/>
                          <a:cs typeface="Calibri"/>
                        </a:rPr>
                        <a:t> </a:t>
                      </a:r>
                      <a:r>
                        <a:rPr lang="it-IT" sz="1600" dirty="0">
                          <a:solidFill>
                            <a:schemeClr val="tx1"/>
                          </a:solidFill>
                          <a:latin typeface="Times New Roman"/>
                          <a:ea typeface="+mn-ea"/>
                          <a:cs typeface="Times New Roman"/>
                        </a:rPr>
                        <a:t>beneficiari</a:t>
                      </a:r>
                      <a:endParaRPr sz="1600" dirty="0">
                        <a:solidFill>
                          <a:schemeClr val="tx1"/>
                        </a:solidFill>
                        <a:latin typeface="Times New Roman"/>
                        <a:ea typeface="+mn-ea"/>
                        <a:cs typeface="Times New Roman"/>
                      </a:endParaRPr>
                    </a:p>
                  </a:txBody>
                  <a:tcPr marL="0" marR="0" marT="102235"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marL="1905" algn="ctr">
                        <a:lnSpc>
                          <a:spcPct val="100000"/>
                        </a:lnSpc>
                        <a:spcBef>
                          <a:spcPts val="409"/>
                        </a:spcBef>
                      </a:pPr>
                      <a:endParaRPr lang="it-IT" sz="2000" dirty="0">
                        <a:latin typeface="Calibri"/>
                        <a:cs typeface="Calibri"/>
                      </a:endParaRPr>
                    </a:p>
                    <a:p>
                      <a:pPr marL="1905" algn="ctr">
                        <a:lnSpc>
                          <a:spcPct val="100000"/>
                        </a:lnSpc>
                        <a:spcBef>
                          <a:spcPts val="409"/>
                        </a:spcBef>
                      </a:pPr>
                      <a:r>
                        <a:rPr sz="2000" dirty="0">
                          <a:latin typeface="Calibri"/>
                          <a:cs typeface="Calibri"/>
                        </a:rPr>
                        <a:t>€</a:t>
                      </a:r>
                      <a:r>
                        <a:rPr sz="2000" spc="-35" dirty="0">
                          <a:latin typeface="Calibri"/>
                          <a:cs typeface="Calibri"/>
                        </a:rPr>
                        <a:t> </a:t>
                      </a:r>
                      <a:r>
                        <a:rPr lang="it-IT" sz="2000" dirty="0">
                          <a:latin typeface="Calibri"/>
                          <a:cs typeface="Calibri"/>
                        </a:rPr>
                        <a:t>228.000</a:t>
                      </a:r>
                      <a:endParaRPr sz="2000" dirty="0">
                        <a:latin typeface="Calibri"/>
                        <a:cs typeface="Calibri"/>
                      </a:endParaRPr>
                    </a:p>
                  </a:txBody>
                  <a:tcPr marL="0" marR="0" marT="52069"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marL="1270" algn="ctr">
                        <a:lnSpc>
                          <a:spcPct val="100000"/>
                        </a:lnSpc>
                        <a:spcBef>
                          <a:spcPts val="409"/>
                        </a:spcBef>
                      </a:pPr>
                      <a:r>
                        <a:rPr sz="2000" dirty="0">
                          <a:latin typeface="Calibri"/>
                          <a:cs typeface="Calibri"/>
                        </a:rPr>
                        <a:t>/</a:t>
                      </a:r>
                    </a:p>
                  </a:txBody>
                  <a:tcPr marL="0" marR="0" marT="52069"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a:lnSpc>
                          <a:spcPct val="100000"/>
                        </a:lnSpc>
                      </a:pPr>
                      <a:endParaRPr lang="it-IT" sz="2000" dirty="0">
                        <a:latin typeface="Calibri"/>
                        <a:cs typeface="Calibri"/>
                      </a:endParaRPr>
                    </a:p>
                    <a:p>
                      <a:pPr>
                        <a:lnSpc>
                          <a:spcPct val="100000"/>
                        </a:lnSpc>
                      </a:pPr>
                      <a:r>
                        <a:rPr lang="it-IT" sz="2000" dirty="0">
                          <a:latin typeface="Calibri"/>
                          <a:cs typeface="Calibri"/>
                        </a:rPr>
                        <a:t>      € 228.000</a:t>
                      </a:r>
                      <a:endParaRPr sz="2000" dirty="0">
                        <a:latin typeface="Calibri"/>
                        <a:cs typeface="Calibri"/>
                      </a:endParaRPr>
                    </a:p>
                  </a:txBody>
                  <a:tcPr marL="0" marR="0" marT="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extLst>
                  <a:ext uri="{0D108BD9-81ED-4DB2-BD59-A6C34878D82A}">
                    <a16:rowId xmlns:a16="http://schemas.microsoft.com/office/drawing/2014/main" val="10001"/>
                  </a:ext>
                </a:extLst>
              </a:tr>
              <a:tr h="1377822">
                <a:tc rowSpan="2">
                  <a:txBody>
                    <a:bodyPr/>
                    <a:lstStyle/>
                    <a:p>
                      <a:pPr marL="364490" algn="l">
                        <a:lnSpc>
                          <a:spcPct val="100000"/>
                        </a:lnSpc>
                      </a:pPr>
                      <a:r>
                        <a:rPr lang="it-IT" sz="1400" b="1" dirty="0">
                          <a:latin typeface="Calibri"/>
                          <a:cs typeface="Calibri"/>
                        </a:rPr>
                        <a:t>A.2 - </a:t>
                      </a:r>
                      <a:r>
                        <a:rPr lang="it-IT" sz="1400" b="1" u="sng" dirty="0">
                          <a:solidFill>
                            <a:schemeClr val="tx1"/>
                          </a:solidFill>
                          <a:uFill>
                            <a:solidFill>
                              <a:srgbClr val="000000"/>
                            </a:solidFill>
                          </a:uFill>
                          <a:latin typeface="+mn-lt"/>
                          <a:ea typeface="+mn-ea"/>
                          <a:cs typeface="Calibri"/>
                        </a:rPr>
                        <a:t>Sviluppo di un sistema di presa in carico anche attraverso equipe multiprofessionali e lavoro di comunità</a:t>
                      </a:r>
                      <a:endParaRPr sz="1400" b="1" u="sng" dirty="0">
                        <a:solidFill>
                          <a:schemeClr val="tx1"/>
                        </a:solidFill>
                        <a:uFill>
                          <a:solidFill>
                            <a:srgbClr val="000000"/>
                          </a:solidFill>
                        </a:uFill>
                        <a:latin typeface="+mn-lt"/>
                        <a:ea typeface="+mn-ea"/>
                        <a:cs typeface="Calibri"/>
                      </a:endParaRPr>
                    </a:p>
                  </a:txBody>
                  <a:tcPr marL="0" marR="0" marT="0" marB="0">
                    <a:lnL w="12700">
                      <a:solidFill>
                        <a:srgbClr val="FFC000"/>
                      </a:solidFill>
                      <a:prstDash val="soli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a:solidFill>
                        <a:srgbClr val="FFC000"/>
                      </a:solidFill>
                      <a:prstDash val="solid"/>
                    </a:lnB>
                    <a:solidFill>
                      <a:srgbClr val="FFF4E7"/>
                    </a:solidFill>
                  </a:tcPr>
                </a:tc>
                <a:tc>
                  <a:txBody>
                    <a:bodyPr/>
                    <a:lstStyle/>
                    <a:p>
                      <a:pPr>
                        <a:lnSpc>
                          <a:spcPct val="100000"/>
                        </a:lnSpc>
                        <a:spcBef>
                          <a:spcPts val="5"/>
                        </a:spcBef>
                      </a:pPr>
                      <a:endParaRPr sz="1750" dirty="0">
                        <a:latin typeface="Times New Roman"/>
                        <a:cs typeface="Times New Roman"/>
                      </a:endParaRPr>
                    </a:p>
                    <a:p>
                      <a:pPr marL="7620" marR="80645">
                        <a:lnSpc>
                          <a:spcPct val="100000"/>
                        </a:lnSpc>
                      </a:pPr>
                      <a:r>
                        <a:rPr lang="it-IT" sz="1400" b="1" dirty="0">
                          <a:latin typeface="Calibri"/>
                          <a:cs typeface="Calibri"/>
                        </a:rPr>
                        <a:t>A.2 </a:t>
                      </a:r>
                      <a:r>
                        <a:rPr lang="it-IT" sz="1400" b="0" dirty="0">
                          <a:latin typeface="Calibri"/>
                          <a:cs typeface="Calibri"/>
                        </a:rPr>
                        <a:t>Equipe multidisciplinare – Brescia Ovest</a:t>
                      </a:r>
                      <a:endParaRPr sz="1400" b="0" dirty="0">
                        <a:latin typeface="Calibri"/>
                        <a:cs typeface="Calibri"/>
                      </a:endParaRPr>
                    </a:p>
                  </a:txBody>
                  <a:tcPr marL="0" marR="0" marT="635"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a:solidFill>
                        <a:srgbClr val="FFC000"/>
                      </a:solidFill>
                      <a:prstDash val="solid"/>
                    </a:lnB>
                    <a:solidFill>
                      <a:srgbClr val="FFF4E7"/>
                    </a:solidFill>
                  </a:tcPr>
                </a:tc>
                <a:tc>
                  <a:txBody>
                    <a:bodyPr/>
                    <a:lstStyle/>
                    <a:p>
                      <a:pPr>
                        <a:lnSpc>
                          <a:spcPct val="100000"/>
                        </a:lnSpc>
                      </a:pPr>
                      <a:endParaRPr sz="2000" dirty="0">
                        <a:latin typeface="Times New Roman"/>
                        <a:cs typeface="Times New Roman"/>
                      </a:endParaRPr>
                    </a:p>
                    <a:p>
                      <a:pPr>
                        <a:lnSpc>
                          <a:spcPct val="100000"/>
                        </a:lnSpc>
                        <a:spcBef>
                          <a:spcPts val="5"/>
                        </a:spcBef>
                      </a:pPr>
                      <a:r>
                        <a:rPr lang="it-IT" sz="1600" dirty="0">
                          <a:latin typeface="Times New Roman"/>
                          <a:cs typeface="Times New Roman"/>
                        </a:rPr>
                        <a:t>                </a:t>
                      </a:r>
                    </a:p>
                    <a:p>
                      <a:pPr marL="1270" algn="ctr">
                        <a:lnSpc>
                          <a:spcPct val="100000"/>
                        </a:lnSpc>
                        <a:spcBef>
                          <a:spcPts val="409"/>
                        </a:spcBef>
                      </a:pPr>
                      <a:r>
                        <a:rPr lang="it-IT" sz="2000" dirty="0">
                          <a:solidFill>
                            <a:schemeClr val="tx1"/>
                          </a:solidFill>
                          <a:latin typeface="Calibri"/>
                          <a:ea typeface="+mn-ea"/>
                          <a:cs typeface="Calibri"/>
                        </a:rPr>
                        <a:t> /</a:t>
                      </a:r>
                      <a:endParaRPr sz="2000" dirty="0">
                        <a:solidFill>
                          <a:schemeClr val="tx1"/>
                        </a:solidFill>
                        <a:latin typeface="Calibri"/>
                        <a:ea typeface="+mn-ea"/>
                        <a:cs typeface="Calibri"/>
                      </a:endParaRPr>
                    </a:p>
                  </a:txBody>
                  <a:tcPr marL="0" marR="0"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a:solidFill>
                        <a:srgbClr val="FFC000"/>
                      </a:solidFill>
                      <a:prstDash val="solid"/>
                    </a:lnB>
                    <a:solidFill>
                      <a:srgbClr val="FFF4E7"/>
                    </a:solidFill>
                  </a:tcPr>
                </a:tc>
                <a:tc>
                  <a:txBody>
                    <a:bodyPr/>
                    <a:lstStyle/>
                    <a:p>
                      <a:pPr>
                        <a:lnSpc>
                          <a:spcPct val="100000"/>
                        </a:lnSpc>
                      </a:pPr>
                      <a:endParaRPr sz="2000" dirty="0">
                        <a:latin typeface="Times New Roman"/>
                        <a:cs typeface="Times New Roman"/>
                      </a:endParaRPr>
                    </a:p>
                    <a:p>
                      <a:pPr algn="ctr">
                        <a:lnSpc>
                          <a:spcPct val="100000"/>
                        </a:lnSpc>
                        <a:spcBef>
                          <a:spcPts val="5"/>
                        </a:spcBef>
                      </a:pPr>
                      <a:r>
                        <a:rPr lang="it-IT" sz="2000" dirty="0">
                          <a:solidFill>
                            <a:schemeClr val="tx1"/>
                          </a:solidFill>
                          <a:latin typeface="Calibri"/>
                          <a:ea typeface="+mn-ea"/>
                          <a:cs typeface="Calibri"/>
                        </a:rPr>
                        <a:t> € 60.750</a:t>
                      </a:r>
                      <a:endParaRPr sz="2000" dirty="0">
                        <a:solidFill>
                          <a:schemeClr val="tx1"/>
                        </a:solidFill>
                        <a:latin typeface="Calibri"/>
                        <a:ea typeface="+mn-ea"/>
                        <a:cs typeface="Calibri"/>
                      </a:endParaRPr>
                    </a:p>
                  </a:txBody>
                  <a:tcPr marL="0" marR="0" marT="0" marB="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a:solidFill>
                        <a:srgbClr val="FFC000"/>
                      </a:solidFill>
                      <a:prstDash val="solid"/>
                    </a:lnB>
                    <a:solidFill>
                      <a:srgbClr val="FFF4E7"/>
                    </a:solidFill>
                  </a:tcPr>
                </a:tc>
                <a:tc rowSpan="2">
                  <a:txBody>
                    <a:bodyPr/>
                    <a:lstStyle/>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spcBef>
                          <a:spcPts val="25"/>
                        </a:spcBef>
                      </a:pPr>
                      <a:endParaRPr sz="1900" dirty="0">
                        <a:latin typeface="Times New Roman"/>
                        <a:cs typeface="Times New Roman"/>
                      </a:endParaRPr>
                    </a:p>
                    <a:p>
                      <a:pPr marL="283845">
                        <a:lnSpc>
                          <a:spcPct val="100000"/>
                        </a:lnSpc>
                      </a:pPr>
                      <a:r>
                        <a:rPr sz="2000" dirty="0">
                          <a:latin typeface="Calibri"/>
                          <a:cs typeface="Calibri"/>
                        </a:rPr>
                        <a:t>€</a:t>
                      </a:r>
                      <a:r>
                        <a:rPr sz="2000" spc="-30" dirty="0">
                          <a:latin typeface="Calibri"/>
                          <a:cs typeface="Calibri"/>
                        </a:rPr>
                        <a:t> </a:t>
                      </a:r>
                      <a:r>
                        <a:rPr lang="it-IT" sz="2000" spc="-5" dirty="0">
                          <a:latin typeface="Calibri"/>
                          <a:cs typeface="Calibri"/>
                        </a:rPr>
                        <a:t>112.984</a:t>
                      </a:r>
                      <a:endParaRPr sz="2000" dirty="0">
                        <a:latin typeface="Calibri"/>
                        <a:cs typeface="Calibri"/>
                      </a:endParaRPr>
                    </a:p>
                  </a:txBody>
                  <a:tcPr marL="0" marR="0" marT="0" marB="0">
                    <a:lnL w="12700" cap="flat" cmpd="sng" algn="ctr">
                      <a:solidFill>
                        <a:srgbClr val="FFC000"/>
                      </a:solidFill>
                      <a:prstDash val="solid"/>
                      <a:round/>
                      <a:headEnd type="none" w="med" len="med"/>
                      <a:tailEnd type="none" w="med" len="med"/>
                    </a:lnL>
                    <a:lnR w="12700">
                      <a:solidFill>
                        <a:srgbClr val="FFC000"/>
                      </a:solidFill>
                      <a:prstDash val="solid"/>
                    </a:lnR>
                    <a:lnT w="12700" cap="flat" cmpd="sng" algn="ctr">
                      <a:solidFill>
                        <a:srgbClr val="FFC000"/>
                      </a:solidFill>
                      <a:prstDash val="solid"/>
                      <a:round/>
                      <a:headEnd type="none" w="med" len="med"/>
                      <a:tailEnd type="none" w="med" len="med"/>
                    </a:lnT>
                    <a:lnB w="12700">
                      <a:solidFill>
                        <a:srgbClr val="FFC000"/>
                      </a:solidFill>
                      <a:prstDash val="solid"/>
                    </a:lnB>
                    <a:solidFill>
                      <a:srgbClr val="FFF4E7"/>
                    </a:solidFill>
                  </a:tcPr>
                </a:tc>
                <a:extLst>
                  <a:ext uri="{0D108BD9-81ED-4DB2-BD59-A6C34878D82A}">
                    <a16:rowId xmlns:a16="http://schemas.microsoft.com/office/drawing/2014/main" val="10004"/>
                  </a:ext>
                </a:extLst>
              </a:tr>
              <a:tr h="676656">
                <a:tc vMerge="1">
                  <a:txBody>
                    <a:bodyPr/>
                    <a:lstStyle/>
                    <a:p>
                      <a:endParaRPr/>
                    </a:p>
                  </a:txBody>
                  <a:tcPr marL="0" marR="0" marT="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marL="7620">
                        <a:lnSpc>
                          <a:spcPct val="100000"/>
                        </a:lnSpc>
                        <a:spcBef>
                          <a:spcPts val="940"/>
                        </a:spcBef>
                      </a:pPr>
                      <a:r>
                        <a:rPr lang="it-IT" sz="1400" b="1" dirty="0">
                          <a:latin typeface="Calibri"/>
                          <a:cs typeface="Calibri"/>
                        </a:rPr>
                        <a:t>A.2 </a:t>
                      </a:r>
                      <a:r>
                        <a:rPr lang="it-IT" sz="1400" b="0" dirty="0">
                          <a:latin typeface="Calibri"/>
                          <a:cs typeface="Calibri"/>
                        </a:rPr>
                        <a:t>Equipe Multidisciplinare – Brescia Est</a:t>
                      </a:r>
                      <a:endParaRPr sz="1400" b="0" dirty="0">
                        <a:latin typeface="Calibri"/>
                        <a:cs typeface="Calibri"/>
                      </a:endParaRPr>
                    </a:p>
                  </a:txBody>
                  <a:tcPr marL="0" marR="0" marT="11938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marL="1270" algn="ctr">
                        <a:lnSpc>
                          <a:spcPct val="100000"/>
                        </a:lnSpc>
                        <a:spcBef>
                          <a:spcPts val="1385"/>
                        </a:spcBef>
                      </a:pPr>
                      <a:r>
                        <a:rPr lang="it-IT" sz="2000" dirty="0">
                          <a:latin typeface="Calibri"/>
                          <a:cs typeface="Calibri"/>
                        </a:rPr>
                        <a:t>/</a:t>
                      </a:r>
                      <a:endParaRPr sz="2000" dirty="0">
                        <a:latin typeface="Calibri"/>
                        <a:cs typeface="Calibri"/>
                      </a:endParaRPr>
                    </a:p>
                  </a:txBody>
                  <a:tcPr marL="0" marR="0" marT="175895"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marL="1905" algn="ctr">
                        <a:lnSpc>
                          <a:spcPct val="100000"/>
                        </a:lnSpc>
                        <a:spcBef>
                          <a:spcPts val="1385"/>
                        </a:spcBef>
                      </a:pPr>
                      <a:r>
                        <a:rPr sz="2000" dirty="0">
                          <a:latin typeface="Calibri"/>
                          <a:cs typeface="Calibri"/>
                        </a:rPr>
                        <a:t>€</a:t>
                      </a:r>
                      <a:r>
                        <a:rPr sz="2000" spc="-40" dirty="0">
                          <a:latin typeface="Calibri"/>
                          <a:cs typeface="Calibri"/>
                        </a:rPr>
                        <a:t> </a:t>
                      </a:r>
                      <a:r>
                        <a:rPr lang="it-IT" sz="2000" dirty="0">
                          <a:latin typeface="Calibri"/>
                          <a:cs typeface="Calibri"/>
                        </a:rPr>
                        <a:t>52.234</a:t>
                      </a:r>
                      <a:endParaRPr sz="2000" dirty="0">
                        <a:latin typeface="Calibri"/>
                        <a:cs typeface="Calibri"/>
                      </a:endParaRPr>
                    </a:p>
                  </a:txBody>
                  <a:tcPr marL="0" marR="0" marT="175895"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vMerge="1">
                  <a:txBody>
                    <a:bodyPr/>
                    <a:lstStyle/>
                    <a:p>
                      <a:endParaRPr/>
                    </a:p>
                  </a:txBody>
                  <a:tcPr marL="0" marR="0" marT="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extLst>
                  <a:ext uri="{0D108BD9-81ED-4DB2-BD59-A6C34878D82A}">
                    <a16:rowId xmlns:a16="http://schemas.microsoft.com/office/drawing/2014/main" val="10005"/>
                  </a:ext>
                </a:extLst>
              </a:tr>
              <a:tr h="639673">
                <a:tc rowSpan="2">
                  <a:txBody>
                    <a:bodyPr/>
                    <a:lstStyle/>
                    <a:p>
                      <a:pPr algn="l">
                        <a:lnSpc>
                          <a:spcPct val="100000"/>
                        </a:lnSpc>
                      </a:pPr>
                      <a:endParaRPr sz="1400" dirty="0">
                        <a:latin typeface="Times New Roman"/>
                        <a:cs typeface="Times New Roman"/>
                      </a:endParaRPr>
                    </a:p>
                    <a:p>
                      <a:pPr algn="l">
                        <a:lnSpc>
                          <a:spcPct val="100000"/>
                        </a:lnSpc>
                        <a:spcBef>
                          <a:spcPts val="5"/>
                        </a:spcBef>
                      </a:pPr>
                      <a:endParaRPr sz="1550" dirty="0">
                        <a:latin typeface="Times New Roman"/>
                        <a:cs typeface="Times New Roman"/>
                      </a:endParaRPr>
                    </a:p>
                    <a:p>
                      <a:pPr marL="508000" marR="0" lvl="0" indent="0" algn="l" defTabSz="914400" eaLnBrk="1" fontAlgn="auto" latinLnBrk="0" hangingPunct="1">
                        <a:lnSpc>
                          <a:spcPct val="100000"/>
                        </a:lnSpc>
                        <a:spcBef>
                          <a:spcPts val="0"/>
                        </a:spcBef>
                        <a:spcAft>
                          <a:spcPts val="0"/>
                        </a:spcAft>
                        <a:buClrTx/>
                        <a:buSzTx/>
                        <a:buFontTx/>
                        <a:buNone/>
                        <a:tabLst/>
                        <a:defRPr/>
                      </a:pPr>
                      <a:r>
                        <a:rPr lang="it-IT" sz="1400" b="1" u="sng" dirty="0">
                          <a:solidFill>
                            <a:schemeClr val="tx1"/>
                          </a:solidFill>
                          <a:uFill>
                            <a:solidFill>
                              <a:srgbClr val="000000"/>
                            </a:solidFill>
                          </a:uFill>
                          <a:latin typeface="+mn-lt"/>
                          <a:ea typeface="+mn-ea"/>
                          <a:cs typeface="Calibri"/>
                        </a:rPr>
                        <a:t>A.4 – Sviluppo Agenzie sociali per l’affitto </a:t>
                      </a:r>
                    </a:p>
                    <a:p>
                      <a:pPr marL="508000" algn="l">
                        <a:lnSpc>
                          <a:spcPct val="100000"/>
                        </a:lnSpc>
                      </a:pPr>
                      <a:endParaRPr sz="1400" dirty="0">
                        <a:latin typeface="Calibri"/>
                        <a:cs typeface="Calibri"/>
                      </a:endParaRPr>
                    </a:p>
                  </a:txBody>
                  <a:tcPr marL="0" marR="0" marT="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a:lnSpc>
                          <a:spcPct val="100000"/>
                        </a:lnSpc>
                        <a:spcBef>
                          <a:spcPts val="25"/>
                        </a:spcBef>
                      </a:pPr>
                      <a:endParaRPr sz="1400" dirty="0">
                        <a:latin typeface="Times New Roman"/>
                        <a:cs typeface="Times New Roman"/>
                      </a:endParaRPr>
                    </a:p>
                    <a:p>
                      <a:pPr marL="7620">
                        <a:lnSpc>
                          <a:spcPct val="100000"/>
                        </a:lnSpc>
                      </a:pPr>
                      <a:r>
                        <a:rPr lang="it-IT" sz="1400" b="1" spc="-5" dirty="0">
                          <a:latin typeface="Calibri"/>
                          <a:cs typeface="Calibri"/>
                        </a:rPr>
                        <a:t>A.4</a:t>
                      </a:r>
                      <a:r>
                        <a:rPr sz="1400" b="1" spc="-5" dirty="0">
                          <a:latin typeface="Calibri"/>
                          <a:cs typeface="Calibri"/>
                        </a:rPr>
                        <a:t> </a:t>
                      </a:r>
                      <a:r>
                        <a:rPr lang="it-IT" sz="1400" spc="-10" dirty="0">
                          <a:latin typeface="Calibri"/>
                          <a:cs typeface="Calibri"/>
                        </a:rPr>
                        <a:t>Operatori Casa – Brescia Ovest</a:t>
                      </a:r>
                      <a:endParaRPr sz="1400" dirty="0">
                        <a:latin typeface="Calibri"/>
                        <a:cs typeface="Calibri"/>
                      </a:endParaRPr>
                    </a:p>
                  </a:txBody>
                  <a:tcPr marL="0" marR="0" marT="3175"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marL="1905" algn="ctr">
                        <a:lnSpc>
                          <a:spcPct val="100000"/>
                        </a:lnSpc>
                        <a:spcBef>
                          <a:spcPts val="1240"/>
                        </a:spcBef>
                      </a:pPr>
                      <a:endParaRPr sz="2000" dirty="0">
                        <a:latin typeface="Calibri"/>
                        <a:cs typeface="Calibri"/>
                      </a:endParaRPr>
                    </a:p>
                  </a:txBody>
                  <a:tcPr marL="0" marR="0" marT="15748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marL="1270" algn="ctr">
                        <a:lnSpc>
                          <a:spcPct val="100000"/>
                        </a:lnSpc>
                        <a:spcBef>
                          <a:spcPts val="1240"/>
                        </a:spcBef>
                      </a:pPr>
                      <a:r>
                        <a:rPr lang="it-IT" sz="2000" dirty="0">
                          <a:latin typeface="Calibri"/>
                          <a:cs typeface="Calibri"/>
                        </a:rPr>
                        <a:t>€ 60.000</a:t>
                      </a:r>
                      <a:endParaRPr sz="2000" dirty="0">
                        <a:latin typeface="Calibri"/>
                        <a:cs typeface="Calibri"/>
                      </a:endParaRPr>
                    </a:p>
                  </a:txBody>
                  <a:tcPr marL="0" marR="0" marT="15748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rowSpan="2">
                  <a:txBody>
                    <a:bodyPr/>
                    <a:lstStyle/>
                    <a:p>
                      <a:pPr>
                        <a:lnSpc>
                          <a:spcPct val="100000"/>
                        </a:lnSpc>
                        <a:spcBef>
                          <a:spcPts val="10"/>
                        </a:spcBef>
                      </a:pPr>
                      <a:endParaRPr sz="2600" dirty="0">
                        <a:latin typeface="Times New Roman"/>
                        <a:cs typeface="Times New Roman"/>
                      </a:endParaRPr>
                    </a:p>
                    <a:p>
                      <a:pPr marL="347345">
                        <a:lnSpc>
                          <a:spcPct val="100000"/>
                        </a:lnSpc>
                        <a:spcBef>
                          <a:spcPts val="5"/>
                        </a:spcBef>
                      </a:pPr>
                      <a:r>
                        <a:rPr sz="2000" dirty="0">
                          <a:latin typeface="Calibri"/>
                          <a:cs typeface="Calibri"/>
                        </a:rPr>
                        <a:t>€</a:t>
                      </a:r>
                      <a:r>
                        <a:rPr sz="2000" spc="-40" dirty="0">
                          <a:latin typeface="Calibri"/>
                          <a:cs typeface="Calibri"/>
                        </a:rPr>
                        <a:t> </a:t>
                      </a:r>
                      <a:r>
                        <a:rPr lang="it-IT" sz="2000" dirty="0">
                          <a:latin typeface="Calibri"/>
                          <a:cs typeface="Calibri"/>
                        </a:rPr>
                        <a:t>97.015,50</a:t>
                      </a:r>
                      <a:endParaRPr sz="2000" dirty="0">
                        <a:latin typeface="Calibri"/>
                        <a:cs typeface="Calibri"/>
                      </a:endParaRPr>
                    </a:p>
                  </a:txBody>
                  <a:tcPr marL="0" marR="0" marT="127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extLst>
                  <a:ext uri="{0D108BD9-81ED-4DB2-BD59-A6C34878D82A}">
                    <a16:rowId xmlns:a16="http://schemas.microsoft.com/office/drawing/2014/main" val="10006"/>
                  </a:ext>
                </a:extLst>
              </a:tr>
              <a:tr h="447078">
                <a:tc vMerge="1">
                  <a:txBody>
                    <a:bodyPr/>
                    <a:lstStyle/>
                    <a:p>
                      <a:endParaRPr/>
                    </a:p>
                  </a:txBody>
                  <a:tcPr marL="0" marR="0" marT="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marL="7620" marR="242570">
                        <a:lnSpc>
                          <a:spcPct val="100000"/>
                        </a:lnSpc>
                        <a:spcBef>
                          <a:spcPts val="40"/>
                        </a:spcBef>
                      </a:pPr>
                      <a:endParaRPr lang="it-IT" sz="1400" b="1" spc="-5" dirty="0">
                        <a:latin typeface="Calibri"/>
                        <a:cs typeface="Calibri"/>
                      </a:endParaRPr>
                    </a:p>
                    <a:p>
                      <a:pPr marL="7620" marR="242570">
                        <a:lnSpc>
                          <a:spcPct val="100000"/>
                        </a:lnSpc>
                        <a:spcBef>
                          <a:spcPts val="40"/>
                        </a:spcBef>
                      </a:pPr>
                      <a:r>
                        <a:rPr lang="it-IT" sz="1400" b="1" spc="-5" dirty="0">
                          <a:latin typeface="Calibri"/>
                          <a:cs typeface="Calibri"/>
                        </a:rPr>
                        <a:t>A.4 </a:t>
                      </a:r>
                      <a:r>
                        <a:rPr sz="1400" b="1" spc="300" dirty="0">
                          <a:latin typeface="Calibri"/>
                          <a:cs typeface="Calibri"/>
                        </a:rPr>
                        <a:t> </a:t>
                      </a:r>
                      <a:r>
                        <a:rPr lang="it-IT" sz="1400" dirty="0">
                          <a:latin typeface="Calibri"/>
                          <a:cs typeface="Calibri"/>
                        </a:rPr>
                        <a:t>Operatori Casa – Brescia Est</a:t>
                      </a:r>
                      <a:endParaRPr sz="1400" dirty="0">
                        <a:latin typeface="Calibri"/>
                        <a:cs typeface="Calibri"/>
                      </a:endParaRPr>
                    </a:p>
                  </a:txBody>
                  <a:tcPr marL="0" marR="0" marT="508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marL="1905" algn="ctr">
                        <a:lnSpc>
                          <a:spcPct val="100000"/>
                        </a:lnSpc>
                        <a:spcBef>
                          <a:spcPts val="484"/>
                        </a:spcBef>
                      </a:pPr>
                      <a:endParaRPr sz="2000" dirty="0">
                        <a:latin typeface="Calibri"/>
                        <a:cs typeface="Calibri"/>
                      </a:endParaRPr>
                    </a:p>
                  </a:txBody>
                  <a:tcPr marL="0" marR="0" marT="61594"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a:txBody>
                    <a:bodyPr/>
                    <a:lstStyle/>
                    <a:p>
                      <a:pPr marL="1905" algn="ctr">
                        <a:lnSpc>
                          <a:spcPct val="100000"/>
                        </a:lnSpc>
                        <a:spcBef>
                          <a:spcPts val="484"/>
                        </a:spcBef>
                      </a:pPr>
                      <a:r>
                        <a:rPr sz="2000" dirty="0">
                          <a:latin typeface="Calibri"/>
                          <a:cs typeface="Calibri"/>
                        </a:rPr>
                        <a:t>€</a:t>
                      </a:r>
                      <a:r>
                        <a:rPr sz="2000" spc="-40" dirty="0">
                          <a:latin typeface="Calibri"/>
                          <a:cs typeface="Calibri"/>
                        </a:rPr>
                        <a:t> </a:t>
                      </a:r>
                      <a:r>
                        <a:rPr lang="it-IT" sz="2000" dirty="0">
                          <a:latin typeface="Calibri"/>
                          <a:cs typeface="Calibri"/>
                        </a:rPr>
                        <a:t>37.015,50</a:t>
                      </a:r>
                      <a:endParaRPr sz="2000" dirty="0">
                        <a:latin typeface="Calibri"/>
                        <a:cs typeface="Calibri"/>
                      </a:endParaRPr>
                    </a:p>
                  </a:txBody>
                  <a:tcPr marL="0" marR="0" marT="61594"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vMerge="1">
                  <a:txBody>
                    <a:bodyPr/>
                    <a:lstStyle/>
                    <a:p>
                      <a:endParaRPr/>
                    </a:p>
                  </a:txBody>
                  <a:tcPr marL="0" marR="0" marT="127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extLst>
                  <a:ext uri="{0D108BD9-81ED-4DB2-BD59-A6C34878D82A}">
                    <a16:rowId xmlns:a16="http://schemas.microsoft.com/office/drawing/2014/main" val="10007"/>
                  </a:ext>
                </a:extLst>
              </a:tr>
              <a:tr h="356755">
                <a:tc gridSpan="4">
                  <a:txBody>
                    <a:bodyPr/>
                    <a:lstStyle/>
                    <a:p>
                      <a:pPr marR="635" algn="r">
                        <a:lnSpc>
                          <a:spcPct val="100000"/>
                        </a:lnSpc>
                        <a:spcBef>
                          <a:spcPts val="130"/>
                        </a:spcBef>
                      </a:pPr>
                      <a:r>
                        <a:rPr sz="2000" b="1" spc="-35" dirty="0">
                          <a:latin typeface="Calibri"/>
                          <a:cs typeface="Calibri"/>
                        </a:rPr>
                        <a:t>Totale</a:t>
                      </a:r>
                      <a:r>
                        <a:rPr sz="2000" b="1" spc="-45" dirty="0">
                          <a:latin typeface="Calibri"/>
                          <a:cs typeface="Calibri"/>
                        </a:rPr>
                        <a:t> </a:t>
                      </a:r>
                      <a:r>
                        <a:rPr sz="2000" b="1" spc="-10" dirty="0">
                          <a:latin typeface="Calibri"/>
                          <a:cs typeface="Calibri"/>
                        </a:rPr>
                        <a:t>risorse</a:t>
                      </a:r>
                      <a:endParaRPr sz="2000">
                        <a:latin typeface="Calibri"/>
                        <a:cs typeface="Calibri"/>
                      </a:endParaRPr>
                    </a:p>
                  </a:txBody>
                  <a:tcPr marL="0" marR="0" marT="1651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2540" algn="ctr">
                        <a:lnSpc>
                          <a:spcPct val="100000"/>
                        </a:lnSpc>
                        <a:spcBef>
                          <a:spcPts val="130"/>
                        </a:spcBef>
                      </a:pPr>
                      <a:r>
                        <a:rPr sz="2000" b="1" dirty="0">
                          <a:latin typeface="Calibri"/>
                          <a:cs typeface="Calibri"/>
                        </a:rPr>
                        <a:t>€</a:t>
                      </a:r>
                      <a:r>
                        <a:rPr sz="2000" b="1" spc="-40" dirty="0">
                          <a:latin typeface="Calibri"/>
                          <a:cs typeface="Calibri"/>
                        </a:rPr>
                        <a:t> </a:t>
                      </a:r>
                      <a:r>
                        <a:rPr lang="it-IT" sz="2000" b="1" dirty="0">
                          <a:latin typeface="Calibri"/>
                          <a:cs typeface="Calibri"/>
                        </a:rPr>
                        <a:t>438.000</a:t>
                      </a:r>
                      <a:endParaRPr sz="2000" dirty="0">
                        <a:latin typeface="Calibri"/>
                        <a:cs typeface="Calibri"/>
                      </a:endParaRPr>
                    </a:p>
                  </a:txBody>
                  <a:tcPr marL="0" marR="0" marT="16510" marB="0">
                    <a:lnL w="12700">
                      <a:solidFill>
                        <a:srgbClr val="FFC000"/>
                      </a:solidFill>
                      <a:prstDash val="solid"/>
                    </a:lnL>
                    <a:lnR w="12700">
                      <a:solidFill>
                        <a:srgbClr val="FFC000"/>
                      </a:solidFill>
                      <a:prstDash val="solid"/>
                    </a:lnR>
                    <a:lnT w="12700">
                      <a:solidFill>
                        <a:srgbClr val="FFC000"/>
                      </a:solidFill>
                      <a:prstDash val="solid"/>
                    </a:lnT>
                    <a:lnB w="12700">
                      <a:solidFill>
                        <a:srgbClr val="FFC000"/>
                      </a:solidFill>
                      <a:prstDash val="solid"/>
                    </a:lnB>
                    <a:solidFill>
                      <a:srgbClr val="FFF4E7"/>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421FC4-1C2C-EA0E-5CA6-9F6DD46E086E}"/>
              </a:ext>
            </a:extLst>
          </p:cNvPr>
          <p:cNvSpPr>
            <a:spLocks noGrp="1"/>
          </p:cNvSpPr>
          <p:nvPr>
            <p:ph type="title"/>
          </p:nvPr>
        </p:nvSpPr>
        <p:spPr>
          <a:xfrm>
            <a:off x="215470" y="90226"/>
            <a:ext cx="11138330" cy="1417687"/>
          </a:xfrm>
        </p:spPr>
        <p:txBody>
          <a:bodyPr>
            <a:normAutofit/>
          </a:bodyPr>
          <a:lstStyle/>
          <a:p>
            <a:pPr algn="ctr"/>
            <a:r>
              <a:rPr lang="it-IT" sz="3800" b="1" dirty="0">
                <a:solidFill>
                  <a:srgbClr val="FF0000"/>
                </a:solidFill>
                <a:effectLst>
                  <a:outerShdw blurRad="38100" dist="38100" dir="2700000" algn="tl">
                    <a:srgbClr val="000000">
                      <a:alpha val="43137"/>
                    </a:srgbClr>
                  </a:outerShdw>
                </a:effectLst>
              </a:rPr>
              <a:t>Assetto organizzativo della rete preposta alla realizzazione dell’intervento 1.3.1. «Housing Temporaneo»</a:t>
            </a:r>
          </a:p>
        </p:txBody>
      </p:sp>
      <p:sp>
        <p:nvSpPr>
          <p:cNvPr id="3" name="Segnaposto contenuto 2">
            <a:extLst>
              <a:ext uri="{FF2B5EF4-FFF2-40B4-BE49-F238E27FC236}">
                <a16:creationId xmlns:a16="http://schemas.microsoft.com/office/drawing/2014/main" id="{C011453F-F4EB-EE52-862A-CB3BC9B6567B}"/>
              </a:ext>
            </a:extLst>
          </p:cNvPr>
          <p:cNvSpPr>
            <a:spLocks noGrp="1"/>
          </p:cNvSpPr>
          <p:nvPr>
            <p:ph idx="1"/>
          </p:nvPr>
        </p:nvSpPr>
        <p:spPr>
          <a:xfrm>
            <a:off x="381000" y="1152389"/>
            <a:ext cx="11403811" cy="5875778"/>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tabLst>
                <a:tab pos="3581400" algn="l"/>
              </a:tabLst>
            </a:pPr>
            <a:r>
              <a:rPr lang="it-IT" sz="1800" dirty="0">
                <a:effectLst/>
                <a:latin typeface="Calibri" panose="020F0502020204030204" pitchFamily="34" charset="0"/>
                <a:ea typeface="Calibri" panose="020F0502020204030204" pitchFamily="34" charset="0"/>
                <a:cs typeface="Times New Roman" panose="02020603050405020304" pitchFamily="18" charset="0"/>
              </a:rPr>
              <a:t>La rete organizzativa preposta alla realizzazione di percorsi di autonomia per le persone e/o famiglie con elevata marginalità sociale dell’ATS  n.2 Brescia Ovest e dell’ATS Brescia Est è costituita da:</a:t>
            </a:r>
          </a:p>
          <a:p>
            <a:pPr marL="342900" lvl="0" indent="-342900">
              <a:buFont typeface="Wingdings" panose="05000000000000000000" pitchFamily="2" charset="2"/>
              <a:buChar char=""/>
              <a:tabLst>
                <a:tab pos="3581400" algn="l"/>
              </a:tabLst>
            </a:pPr>
            <a:r>
              <a:rPr lang="it-IT" sz="1800" dirty="0">
                <a:latin typeface="Calibri" panose="020F0502020204030204" pitchFamily="34" charset="0"/>
                <a:ea typeface="Calibri" panose="020F0502020204030204" pitchFamily="34" charset="0"/>
                <a:cs typeface="Times New Roman" panose="02020603050405020304" pitchFamily="18" charset="0"/>
              </a:rPr>
              <a:t>Due </a:t>
            </a:r>
            <a:r>
              <a:rPr lang="it-IT" sz="1800" dirty="0">
                <a:effectLst/>
                <a:latin typeface="Calibri" panose="020F0502020204030204" pitchFamily="34" charset="0"/>
                <a:ea typeface="Calibri" panose="020F0502020204030204" pitchFamily="34" charset="0"/>
                <a:cs typeface="Times New Roman" panose="02020603050405020304" pitchFamily="18" charset="0"/>
              </a:rPr>
              <a:t>Enti del Terzo Settore selezionati: Comunità Fraternità S.C.S. Onlus e Scalabrini Bonomelli S.C.S. Onlus che si sono costituiti in ATS</a:t>
            </a:r>
            <a:r>
              <a:rPr lang="it-IT" sz="1800" dirty="0">
                <a:latin typeface="Calibri" panose="020F0502020204030204" pitchFamily="34" charset="0"/>
                <a:ea typeface="Calibri" panose="020F0502020204030204" pitchFamily="34" charset="0"/>
                <a:cs typeface="Times New Roman" panose="02020603050405020304" pitchFamily="18" charset="0"/>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tabLst>
                <a:tab pos="3581400" algn="l"/>
              </a:tabLst>
            </a:pPr>
            <a:r>
              <a:rPr lang="it-IT" sz="1800" dirty="0">
                <a:effectLst/>
                <a:latin typeface="Calibri" panose="020F0502020204030204" pitchFamily="34" charset="0"/>
                <a:ea typeface="Calibri" panose="020F0502020204030204" pitchFamily="34" charset="0"/>
                <a:cs typeface="Times New Roman" panose="02020603050405020304" pitchFamily="18" charset="0"/>
              </a:rPr>
              <a:t>l’Azienda Ovest Solidale, quale ente capofila del Progetto e dell’Ambito Territoriale Sociale n.2 Brescia Ovest;</a:t>
            </a:r>
          </a:p>
          <a:p>
            <a:pPr marL="342900" lvl="0" indent="-342900">
              <a:buFont typeface="Wingdings" panose="05000000000000000000" pitchFamily="2" charset="2"/>
              <a:buChar char=""/>
              <a:tabLst>
                <a:tab pos="3581400" algn="l"/>
              </a:tabLst>
            </a:pPr>
            <a:r>
              <a:rPr lang="it-IT" sz="1800" dirty="0">
                <a:effectLst/>
                <a:latin typeface="Calibri" panose="020F0502020204030204" pitchFamily="34" charset="0"/>
                <a:ea typeface="Calibri" panose="020F0502020204030204" pitchFamily="34" charset="0"/>
                <a:cs typeface="Times New Roman" panose="02020603050405020304" pitchFamily="18" charset="0"/>
              </a:rPr>
              <a:t>l’Azienda Speciale Consortile alla Persona, quale ente partner del Progetto e ente capofila dell’Ambito Sociale Territoriale n.3 Brescia Est;</a:t>
            </a:r>
          </a:p>
          <a:p>
            <a:pPr marL="342900" lvl="0" indent="-342900">
              <a:buFont typeface="Wingdings" panose="05000000000000000000" pitchFamily="2" charset="2"/>
              <a:buChar char=""/>
              <a:tabLst>
                <a:tab pos="3581400" algn="l"/>
              </a:tabLst>
            </a:pPr>
            <a:r>
              <a:rPr lang="it-IT" dirty="0">
                <a:effectLst/>
                <a:latin typeface="Calibri" panose="020F0502020204030204" pitchFamily="34" charset="0"/>
                <a:ea typeface="Calibri" panose="020F0502020204030204" pitchFamily="34" charset="0"/>
                <a:cs typeface="Times New Roman" panose="02020603050405020304" pitchFamily="18" charset="0"/>
              </a:rPr>
              <a:t>I </a:t>
            </a:r>
            <a:r>
              <a:rPr lang="it-IT" sz="1800" dirty="0">
                <a:effectLst/>
                <a:latin typeface="Calibri" panose="020F0502020204030204" pitchFamily="34" charset="0"/>
                <a:ea typeface="Calibri" panose="020F0502020204030204" pitchFamily="34" charset="0"/>
                <a:cs typeface="Times New Roman" panose="02020603050405020304" pitchFamily="18" charset="0"/>
              </a:rPr>
              <a:t>Servizi Sociali dei Comuni presenti nell’ATS n.2 Brescia Ovest e nell’ATS </a:t>
            </a:r>
            <a:r>
              <a:rPr lang="it-IT" dirty="0">
                <a:latin typeface="Calibri" panose="020F0502020204030204" pitchFamily="34" charset="0"/>
                <a:ea typeface="Calibri" panose="020F0502020204030204" pitchFamily="34" charset="0"/>
                <a:cs typeface="Times New Roman" panose="02020603050405020304" pitchFamily="18" charset="0"/>
              </a:rPr>
              <a:t>n</a:t>
            </a:r>
            <a:r>
              <a:rPr lang="it-IT" sz="1800" dirty="0">
                <a:effectLst/>
                <a:latin typeface="Calibri" panose="020F0502020204030204" pitchFamily="34" charset="0"/>
                <a:ea typeface="Calibri" panose="020F0502020204030204" pitchFamily="34" charset="0"/>
                <a:cs typeface="Times New Roman" panose="02020603050405020304" pitchFamily="18" charset="0"/>
              </a:rPr>
              <a:t>.3 Brescia Est e i servizi specialistici dell’ASST di competenza ed enti accreditati;</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600"/>
              </a:spcBef>
              <a:spcAft>
                <a:spcPts val="600"/>
              </a:spcAft>
              <a:buNone/>
              <a:tabLst>
                <a:tab pos="3581400" algn="l"/>
              </a:tabLst>
            </a:pPr>
            <a:r>
              <a:rPr lang="it-IT" sz="1800" dirty="0">
                <a:effectLst/>
                <a:latin typeface="Calibri" panose="020F0502020204030204" pitchFamily="34" charset="0"/>
                <a:ea typeface="Calibri" panose="020F0502020204030204" pitchFamily="34" charset="0"/>
                <a:cs typeface="Times New Roman" panose="02020603050405020304" pitchFamily="18" charset="0"/>
              </a:rPr>
              <a:t>Schematicamente la rete organizzativa sarà così articolata:</a:t>
            </a:r>
          </a:p>
          <a:p>
            <a:r>
              <a:rPr lang="it-IT" dirty="0"/>
              <a:t>_________</a:t>
            </a:r>
          </a:p>
        </p:txBody>
      </p:sp>
      <p:sp>
        <p:nvSpPr>
          <p:cNvPr id="44" name="Rettangolo 43">
            <a:extLst>
              <a:ext uri="{FF2B5EF4-FFF2-40B4-BE49-F238E27FC236}">
                <a16:creationId xmlns:a16="http://schemas.microsoft.com/office/drawing/2014/main" id="{720BCC17-8C5A-038E-4C5F-31F7E03C990F}"/>
              </a:ext>
            </a:extLst>
          </p:cNvPr>
          <p:cNvSpPr/>
          <p:nvPr/>
        </p:nvSpPr>
        <p:spPr>
          <a:xfrm>
            <a:off x="737466" y="4131260"/>
            <a:ext cx="2058743" cy="86812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a:t>Direttivo ATS </a:t>
            </a:r>
          </a:p>
          <a:p>
            <a:pPr algn="ctr"/>
            <a:r>
              <a:rPr lang="it-IT" dirty="0"/>
              <a:t>(Coordinamento Enti Associati)</a:t>
            </a:r>
          </a:p>
        </p:txBody>
      </p:sp>
      <p:sp>
        <p:nvSpPr>
          <p:cNvPr id="45" name="Rettangolo 44">
            <a:extLst>
              <a:ext uri="{FF2B5EF4-FFF2-40B4-BE49-F238E27FC236}">
                <a16:creationId xmlns:a16="http://schemas.microsoft.com/office/drawing/2014/main" id="{2E7BB759-DC4B-A7EF-4195-7FD5613990CC}"/>
              </a:ext>
            </a:extLst>
          </p:cNvPr>
          <p:cNvSpPr/>
          <p:nvPr/>
        </p:nvSpPr>
        <p:spPr>
          <a:xfrm>
            <a:off x="4333459" y="4134678"/>
            <a:ext cx="2090531" cy="8647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a:t>Direzione Tecnica Organizzativa</a:t>
            </a:r>
          </a:p>
        </p:txBody>
      </p:sp>
      <p:sp>
        <p:nvSpPr>
          <p:cNvPr id="46" name="Rettangolo 45">
            <a:extLst>
              <a:ext uri="{FF2B5EF4-FFF2-40B4-BE49-F238E27FC236}">
                <a16:creationId xmlns:a16="http://schemas.microsoft.com/office/drawing/2014/main" id="{B91D90D3-8434-C40F-AFAE-B11E82382928}"/>
              </a:ext>
            </a:extLst>
          </p:cNvPr>
          <p:cNvSpPr/>
          <p:nvPr/>
        </p:nvSpPr>
        <p:spPr>
          <a:xfrm>
            <a:off x="7961240" y="4134678"/>
            <a:ext cx="2428464" cy="10866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a:t>Coordinamento dei servizi sociali dell’ATS n.2 Brescia Ovest e dell’ATS n.3 Brescia Est </a:t>
            </a:r>
          </a:p>
        </p:txBody>
      </p:sp>
      <p:sp>
        <p:nvSpPr>
          <p:cNvPr id="65" name="Rettangolo 64">
            <a:extLst>
              <a:ext uri="{FF2B5EF4-FFF2-40B4-BE49-F238E27FC236}">
                <a16:creationId xmlns:a16="http://schemas.microsoft.com/office/drawing/2014/main" id="{48A98137-2BA3-C37F-A77C-65478349295A}"/>
              </a:ext>
            </a:extLst>
          </p:cNvPr>
          <p:cNvSpPr/>
          <p:nvPr/>
        </p:nvSpPr>
        <p:spPr>
          <a:xfrm>
            <a:off x="708990" y="5277345"/>
            <a:ext cx="2669075" cy="6324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a:t>Responsabile economico amministrativo ATS        </a:t>
            </a:r>
          </a:p>
        </p:txBody>
      </p:sp>
      <p:sp>
        <p:nvSpPr>
          <p:cNvPr id="71" name="Rettangolo 70">
            <a:extLst>
              <a:ext uri="{FF2B5EF4-FFF2-40B4-BE49-F238E27FC236}">
                <a16:creationId xmlns:a16="http://schemas.microsoft.com/office/drawing/2014/main" id="{E269C2E6-373D-14D4-8D70-2B3BE9854AA9}"/>
              </a:ext>
            </a:extLst>
          </p:cNvPr>
          <p:cNvSpPr/>
          <p:nvPr/>
        </p:nvSpPr>
        <p:spPr>
          <a:xfrm>
            <a:off x="4377613" y="5659892"/>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72" name="Connettore diritto 71">
            <a:extLst>
              <a:ext uri="{FF2B5EF4-FFF2-40B4-BE49-F238E27FC236}">
                <a16:creationId xmlns:a16="http://schemas.microsoft.com/office/drawing/2014/main" id="{9065C056-94E9-D4DC-2057-F092138AE9E1}"/>
              </a:ext>
            </a:extLst>
          </p:cNvPr>
          <p:cNvCxnSpPr/>
          <p:nvPr/>
        </p:nvCxnSpPr>
        <p:spPr>
          <a:xfrm>
            <a:off x="10049510" y="7188200"/>
            <a:ext cx="683895" cy="0"/>
          </a:xfrm>
          <a:prstGeom prst="line">
            <a:avLst/>
          </a:prstGeom>
          <a:noFill/>
          <a:ln w="6350" cap="flat" cmpd="sng" algn="ctr">
            <a:solidFill>
              <a:sysClr val="windowText" lastClr="000000"/>
            </a:solidFill>
            <a:prstDash val="solid"/>
            <a:miter lim="800000"/>
          </a:ln>
          <a:effectLst/>
        </p:spPr>
      </p:cxnSp>
      <p:sp>
        <p:nvSpPr>
          <p:cNvPr id="73" name="Rettangolo 72">
            <a:extLst>
              <a:ext uri="{FF2B5EF4-FFF2-40B4-BE49-F238E27FC236}">
                <a16:creationId xmlns:a16="http://schemas.microsoft.com/office/drawing/2014/main" id="{FAB20912-942E-C596-78A8-28EB277C0AB2}"/>
              </a:ext>
            </a:extLst>
          </p:cNvPr>
          <p:cNvSpPr/>
          <p:nvPr/>
        </p:nvSpPr>
        <p:spPr>
          <a:xfrm>
            <a:off x="3825738" y="5221357"/>
            <a:ext cx="3065324" cy="12416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a:t>Equipe di Housing  e territorio: </a:t>
            </a:r>
          </a:p>
          <a:p>
            <a:pPr marL="285750" indent="-285750" algn="ctr">
              <a:buFontTx/>
              <a:buChar char="-"/>
            </a:pPr>
            <a:r>
              <a:rPr lang="it-IT" dirty="0"/>
              <a:t>n.1 presso ATS Bresci Ovest</a:t>
            </a:r>
          </a:p>
          <a:p>
            <a:pPr marL="285750" indent="-285750">
              <a:buFontTx/>
              <a:buChar char="-"/>
            </a:pPr>
            <a:r>
              <a:rPr lang="it-IT" dirty="0"/>
              <a:t>n. 1 presso ATS Brescia Est</a:t>
            </a:r>
          </a:p>
          <a:p>
            <a:pPr algn="ctr"/>
            <a:r>
              <a:rPr lang="it-IT" dirty="0"/>
              <a:t>n.1 </a:t>
            </a:r>
          </a:p>
        </p:txBody>
      </p:sp>
      <p:sp>
        <p:nvSpPr>
          <p:cNvPr id="32" name="Ovale 31">
            <a:extLst>
              <a:ext uri="{FF2B5EF4-FFF2-40B4-BE49-F238E27FC236}">
                <a16:creationId xmlns:a16="http://schemas.microsoft.com/office/drawing/2014/main" id="{89FB925C-2064-6772-CC41-9A161D4A8624}"/>
              </a:ext>
            </a:extLst>
          </p:cNvPr>
          <p:cNvSpPr/>
          <p:nvPr/>
        </p:nvSpPr>
        <p:spPr>
          <a:xfrm>
            <a:off x="7396553" y="5381390"/>
            <a:ext cx="3957247" cy="125765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a:t>Equipe per n.2 sportelli casa (case manager – geometra/operatore) </a:t>
            </a:r>
          </a:p>
        </p:txBody>
      </p:sp>
      <p:sp>
        <p:nvSpPr>
          <p:cNvPr id="39" name="Freccia a destra 38">
            <a:extLst>
              <a:ext uri="{FF2B5EF4-FFF2-40B4-BE49-F238E27FC236}">
                <a16:creationId xmlns:a16="http://schemas.microsoft.com/office/drawing/2014/main" id="{CB155E91-4507-A9F3-A88A-2C35FCA2056F}"/>
              </a:ext>
            </a:extLst>
          </p:cNvPr>
          <p:cNvSpPr/>
          <p:nvPr/>
        </p:nvSpPr>
        <p:spPr>
          <a:xfrm>
            <a:off x="3062429" y="432471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Freccia a destra 39">
            <a:extLst>
              <a:ext uri="{FF2B5EF4-FFF2-40B4-BE49-F238E27FC236}">
                <a16:creationId xmlns:a16="http://schemas.microsoft.com/office/drawing/2014/main" id="{2FDF2255-C102-4C6E-9410-C57038BAA908}"/>
              </a:ext>
            </a:extLst>
          </p:cNvPr>
          <p:cNvSpPr/>
          <p:nvPr/>
        </p:nvSpPr>
        <p:spPr>
          <a:xfrm rot="10800000">
            <a:off x="6645568" y="434285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49" name="Connettore 2 48">
            <a:extLst>
              <a:ext uri="{FF2B5EF4-FFF2-40B4-BE49-F238E27FC236}">
                <a16:creationId xmlns:a16="http://schemas.microsoft.com/office/drawing/2014/main" id="{0FF9A813-FBC1-50EE-3AF0-7838D7F9AE2A}"/>
              </a:ext>
            </a:extLst>
          </p:cNvPr>
          <p:cNvCxnSpPr>
            <a:cxnSpLocks/>
          </p:cNvCxnSpPr>
          <p:nvPr/>
        </p:nvCxnSpPr>
        <p:spPr>
          <a:xfrm flipH="1">
            <a:off x="1648178" y="5037153"/>
            <a:ext cx="15894" cy="235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ttore 2 8">
            <a:extLst>
              <a:ext uri="{FF2B5EF4-FFF2-40B4-BE49-F238E27FC236}">
                <a16:creationId xmlns:a16="http://schemas.microsoft.com/office/drawing/2014/main" id="{2570CB2B-0372-EBD5-90E4-7D8501BA46F2}"/>
              </a:ext>
            </a:extLst>
          </p:cNvPr>
          <p:cNvCxnSpPr>
            <a:cxnSpLocks/>
          </p:cNvCxnSpPr>
          <p:nvPr/>
        </p:nvCxnSpPr>
        <p:spPr>
          <a:xfrm>
            <a:off x="5300939" y="4999381"/>
            <a:ext cx="0" cy="22197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Connettore 2 18">
            <a:extLst>
              <a:ext uri="{FF2B5EF4-FFF2-40B4-BE49-F238E27FC236}">
                <a16:creationId xmlns:a16="http://schemas.microsoft.com/office/drawing/2014/main" id="{A237DCCA-33BE-5418-C1D9-280589FF34FD}"/>
              </a:ext>
            </a:extLst>
          </p:cNvPr>
          <p:cNvCxnSpPr>
            <a:cxnSpLocks/>
          </p:cNvCxnSpPr>
          <p:nvPr/>
        </p:nvCxnSpPr>
        <p:spPr>
          <a:xfrm>
            <a:off x="6433076" y="4678017"/>
            <a:ext cx="1061092" cy="102759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Connettore 2 26">
            <a:extLst>
              <a:ext uri="{FF2B5EF4-FFF2-40B4-BE49-F238E27FC236}">
                <a16:creationId xmlns:a16="http://schemas.microsoft.com/office/drawing/2014/main" id="{07B77FA1-BDC7-113B-DB34-523B9F9F4C1A}"/>
              </a:ext>
            </a:extLst>
          </p:cNvPr>
          <p:cNvCxnSpPr>
            <a:endCxn id="32" idx="2"/>
          </p:cNvCxnSpPr>
          <p:nvPr/>
        </p:nvCxnSpPr>
        <p:spPr>
          <a:xfrm>
            <a:off x="6963622" y="6010217"/>
            <a:ext cx="4329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275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3E3705-C064-8B10-0B17-E374B9A63C2D}"/>
              </a:ext>
            </a:extLst>
          </p:cNvPr>
          <p:cNvSpPr>
            <a:spLocks noGrp="1"/>
          </p:cNvSpPr>
          <p:nvPr>
            <p:ph type="title"/>
          </p:nvPr>
        </p:nvSpPr>
        <p:spPr>
          <a:xfrm>
            <a:off x="185531" y="101600"/>
            <a:ext cx="11625469" cy="1200329"/>
          </a:xfrm>
        </p:spPr>
        <p:txBody>
          <a:bodyPr>
            <a:noAutofit/>
          </a:bodyPr>
          <a:lstStyle/>
          <a:p>
            <a:pPr algn="ctr"/>
            <a:r>
              <a:rPr lang="it-IT" b="1" dirty="0">
                <a:effectLst>
                  <a:outerShdw blurRad="38100" dist="38100" dir="2700000" algn="tl">
                    <a:srgbClr val="000000">
                      <a:alpha val="43137"/>
                    </a:srgbClr>
                  </a:outerShdw>
                </a:effectLst>
              </a:rPr>
              <a:t>Sistema di governance dell’intervento </a:t>
            </a:r>
            <a:br>
              <a:rPr lang="it-IT" b="1" dirty="0">
                <a:effectLst>
                  <a:outerShdw blurRad="38100" dist="38100" dir="2700000" algn="tl">
                    <a:srgbClr val="000000">
                      <a:alpha val="43137"/>
                    </a:srgbClr>
                  </a:outerShdw>
                </a:effectLst>
              </a:rPr>
            </a:br>
            <a:r>
              <a:rPr lang="it-IT" b="1" dirty="0">
                <a:effectLst>
                  <a:outerShdw blurRad="38100" dist="38100" dir="2700000" algn="tl">
                    <a:srgbClr val="000000">
                      <a:alpha val="43137"/>
                    </a:srgbClr>
                  </a:outerShdw>
                </a:effectLst>
              </a:rPr>
              <a:t>1.3.1 «Housing Temporaneo»</a:t>
            </a:r>
          </a:p>
        </p:txBody>
      </p:sp>
      <p:sp>
        <p:nvSpPr>
          <p:cNvPr id="4" name="CasellaDiTesto 3">
            <a:extLst>
              <a:ext uri="{FF2B5EF4-FFF2-40B4-BE49-F238E27FC236}">
                <a16:creationId xmlns:a16="http://schemas.microsoft.com/office/drawing/2014/main" id="{6FCBBA3B-CC56-15C1-AAE8-7AF41F2E8396}"/>
              </a:ext>
            </a:extLst>
          </p:cNvPr>
          <p:cNvSpPr txBox="1"/>
          <p:nvPr/>
        </p:nvSpPr>
        <p:spPr>
          <a:xfrm>
            <a:off x="185531" y="1301929"/>
            <a:ext cx="11707314" cy="1200329"/>
          </a:xfrm>
          <a:prstGeom prst="rect">
            <a:avLst/>
          </a:prstGeom>
          <a:noFill/>
        </p:spPr>
        <p:txBody>
          <a:bodyPr wrap="square">
            <a:spAutoFit/>
          </a:bodyPr>
          <a:lstStyle/>
          <a:p>
            <a:pPr>
              <a:spcBef>
                <a:spcPts val="600"/>
              </a:spcBef>
              <a:spcAft>
                <a:spcPts val="600"/>
              </a:spcAft>
            </a:pPr>
            <a:r>
              <a:rPr lang="it-IT" dirty="0">
                <a:solidFill>
                  <a:schemeClr val="dk1"/>
                </a:solidFill>
                <a:latin typeface="Calibri" panose="020F0502020204030204" pitchFamily="34" charset="0"/>
                <a:cs typeface="Times New Roman" panose="02020603050405020304" pitchFamily="18" charset="0"/>
              </a:rPr>
              <a:t>Il sistema di governance della rete preposta alla realizzazione dell’intervento 1.2. «percorsi di autonomia per le persone con disabilità, considerando l’assetto organizzativo delineato sarà caratterizzato dalla compresenza di diverse autorità collegiali e individuali a cui sarà affidato l’esercizio delle responsabilità direzionali, gestionali e operative, come sinteticamente illustrato nella seguente tabella:</a:t>
            </a:r>
          </a:p>
        </p:txBody>
      </p:sp>
      <p:graphicFrame>
        <p:nvGraphicFramePr>
          <p:cNvPr id="6" name="Tabella 6">
            <a:extLst>
              <a:ext uri="{FF2B5EF4-FFF2-40B4-BE49-F238E27FC236}">
                <a16:creationId xmlns:a16="http://schemas.microsoft.com/office/drawing/2014/main" id="{3C65FB6A-C8AE-9D18-B3AA-4263F2B0A9AD}"/>
              </a:ext>
            </a:extLst>
          </p:cNvPr>
          <p:cNvGraphicFramePr>
            <a:graphicFrameLocks noGrp="1"/>
          </p:cNvGraphicFramePr>
          <p:nvPr>
            <p:extLst>
              <p:ext uri="{D42A27DB-BD31-4B8C-83A1-F6EECF244321}">
                <p14:modId xmlns:p14="http://schemas.microsoft.com/office/powerpoint/2010/main" val="1330791199"/>
              </p:ext>
            </p:extLst>
          </p:nvPr>
        </p:nvGraphicFramePr>
        <p:xfrm>
          <a:off x="185531" y="2502258"/>
          <a:ext cx="12006469" cy="4401369"/>
        </p:xfrm>
        <a:graphic>
          <a:graphicData uri="http://schemas.openxmlformats.org/drawingml/2006/table">
            <a:tbl>
              <a:tblPr firstRow="1" bandRow="1">
                <a:tableStyleId>{5C22544A-7EE6-4342-B048-85BDC9FD1C3A}</a:tableStyleId>
              </a:tblPr>
              <a:tblGrid>
                <a:gridCol w="1840116">
                  <a:extLst>
                    <a:ext uri="{9D8B030D-6E8A-4147-A177-3AD203B41FA5}">
                      <a16:colId xmlns:a16="http://schemas.microsoft.com/office/drawing/2014/main" val="1883684109"/>
                    </a:ext>
                  </a:extLst>
                </a:gridCol>
                <a:gridCol w="2080825">
                  <a:extLst>
                    <a:ext uri="{9D8B030D-6E8A-4147-A177-3AD203B41FA5}">
                      <a16:colId xmlns:a16="http://schemas.microsoft.com/office/drawing/2014/main" val="1966041709"/>
                    </a:ext>
                  </a:extLst>
                </a:gridCol>
                <a:gridCol w="2408014">
                  <a:extLst>
                    <a:ext uri="{9D8B030D-6E8A-4147-A177-3AD203B41FA5}">
                      <a16:colId xmlns:a16="http://schemas.microsoft.com/office/drawing/2014/main" val="1767165690"/>
                    </a:ext>
                  </a:extLst>
                </a:gridCol>
                <a:gridCol w="2781929">
                  <a:extLst>
                    <a:ext uri="{9D8B030D-6E8A-4147-A177-3AD203B41FA5}">
                      <a16:colId xmlns:a16="http://schemas.microsoft.com/office/drawing/2014/main" val="3979556902"/>
                    </a:ext>
                  </a:extLst>
                </a:gridCol>
                <a:gridCol w="2895585">
                  <a:extLst>
                    <a:ext uri="{9D8B030D-6E8A-4147-A177-3AD203B41FA5}">
                      <a16:colId xmlns:a16="http://schemas.microsoft.com/office/drawing/2014/main" val="1892220892"/>
                    </a:ext>
                  </a:extLst>
                </a:gridCol>
              </a:tblGrid>
              <a:tr h="148660">
                <a:tc>
                  <a:txBody>
                    <a:bodyPr/>
                    <a:lstStyle/>
                    <a:p>
                      <a:pPr algn="ctr">
                        <a:spcBef>
                          <a:spcPts val="300"/>
                        </a:spcBef>
                        <a:spcAft>
                          <a:spcPts val="300"/>
                        </a:spcAft>
                      </a:pPr>
                      <a:r>
                        <a:rPr lang="it-IT"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FUNZIONI DI GOVERNO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AUTORITÀ COLLEGIALI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AUTORITÀ INDIVIDUALI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COMPOSIZIONE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FUNZIONI DI GOVERNO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17697795"/>
                  </a:ext>
                </a:extLst>
              </a:tr>
              <a:tr h="1664993">
                <a:tc rowSpan="2">
                  <a:txBody>
                    <a:bodyPr/>
                    <a:lstStyle/>
                    <a:p>
                      <a:endParaRPr lang="it-IT" dirty="0"/>
                    </a:p>
                    <a:p>
                      <a:endParaRPr lang="it-IT" dirty="0"/>
                    </a:p>
                    <a:p>
                      <a:endParaRPr lang="it-IT" dirty="0"/>
                    </a:p>
                    <a:p>
                      <a:endParaRPr lang="it-IT" dirty="0"/>
                    </a:p>
                    <a:p>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b="1" dirty="0"/>
                        <a:t>Direzionali </a:t>
                      </a:r>
                      <a:endParaRPr lang="it-IT" sz="24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a:txBody>
                  <a:tcPr/>
                </a:tc>
                <a:tc>
                  <a:txBody>
                    <a:bodyPr/>
                    <a:lstStyle/>
                    <a:p>
                      <a:r>
                        <a:rPr lang="it-IT" sz="1200" dirty="0"/>
                        <a:t>Direzione Tecnica Operativa</a:t>
                      </a:r>
                    </a:p>
                  </a:txBody>
                  <a:tcPr/>
                </a:tc>
                <a:tc>
                  <a:txBody>
                    <a:bodyPr/>
                    <a:lstStyle/>
                    <a:p>
                      <a:endParaRPr lang="it-IT" sz="1100" dirty="0"/>
                    </a:p>
                  </a:txBody>
                  <a:tcPr/>
                </a:tc>
                <a:tc>
                  <a:txBody>
                    <a:bodyPr/>
                    <a:lstStyle/>
                    <a:p>
                      <a:r>
                        <a:rPr lang="it-IT" sz="1100" kern="1200" dirty="0">
                          <a:solidFill>
                            <a:schemeClr val="dk1"/>
                          </a:solidFill>
                          <a:effectLst/>
                          <a:latin typeface="+mn-lt"/>
                          <a:ea typeface="+mn-ea"/>
                          <a:cs typeface="+mn-cs"/>
                        </a:rPr>
                        <a:t>La DTO sarà composta da n.8 componenti:</a:t>
                      </a:r>
                    </a:p>
                    <a:p>
                      <a:r>
                        <a:rPr lang="it-IT" sz="1100" kern="1200" dirty="0">
                          <a:solidFill>
                            <a:schemeClr val="dk1"/>
                          </a:solidFill>
                          <a:effectLst/>
                          <a:latin typeface="+mn-lt"/>
                          <a:ea typeface="+mn-ea"/>
                          <a:cs typeface="+mn-cs"/>
                        </a:rPr>
                        <a:t>- 4 componenti espressi da Direttivo ATS (n.2  Comunità Fraternità, n. 2 Scalabrini-Bonomelli);</a:t>
                      </a:r>
                    </a:p>
                    <a:p>
                      <a:pPr marL="0" lvl="0" indent="0">
                        <a:buFontTx/>
                        <a:buNone/>
                      </a:pPr>
                      <a:r>
                        <a:rPr lang="it-IT" sz="1100" kern="1200" dirty="0">
                          <a:solidFill>
                            <a:schemeClr val="dk1"/>
                          </a:solidFill>
                          <a:effectLst/>
                          <a:latin typeface="+mn-lt"/>
                          <a:ea typeface="+mn-ea"/>
                          <a:cs typeface="+mn-cs"/>
                        </a:rPr>
                        <a:t>-2/3 componenti espressi dall’ATS n.2 Brescia Ovest;</a:t>
                      </a:r>
                    </a:p>
                    <a:p>
                      <a:r>
                        <a:rPr lang="it-IT" sz="1100" kern="1200" dirty="0">
                          <a:solidFill>
                            <a:schemeClr val="dk1"/>
                          </a:solidFill>
                          <a:effectLst/>
                          <a:latin typeface="+mn-lt"/>
                          <a:ea typeface="+mn-ea"/>
                          <a:cs typeface="+mn-cs"/>
                        </a:rPr>
                        <a:t>- 1  componente espresso dall’ATS n.3 Brescia Est;</a:t>
                      </a:r>
                      <a:endParaRPr lang="it-IT" sz="1100" dirty="0"/>
                    </a:p>
                    <a:p>
                      <a:endParaRPr lang="it-IT" dirty="0"/>
                    </a:p>
                  </a:txBody>
                  <a:tcPr/>
                </a:tc>
                <a:tc>
                  <a:txBody>
                    <a:bodyPr/>
                    <a:lstStyle/>
                    <a:p>
                      <a:r>
                        <a:rPr lang="it-IT" sz="1100" kern="1200" dirty="0">
                          <a:solidFill>
                            <a:schemeClr val="dk1"/>
                          </a:solidFill>
                          <a:effectLst/>
                          <a:latin typeface="+mn-lt"/>
                          <a:ea typeface="+mn-ea"/>
                          <a:cs typeface="+mn-cs"/>
                        </a:rPr>
                        <a:t>La DTO svolgerà funzioni direzionali della rete preposta alla realizzazione dei servizi presidiando: </a:t>
                      </a:r>
                    </a:p>
                    <a:p>
                      <a:pPr lvl="0"/>
                      <a:r>
                        <a:rPr lang="it-IT" sz="1100" kern="1200" dirty="0">
                          <a:solidFill>
                            <a:schemeClr val="dk1"/>
                          </a:solidFill>
                          <a:effectLst/>
                          <a:latin typeface="+mn-lt"/>
                          <a:ea typeface="+mn-ea"/>
                          <a:cs typeface="+mn-cs"/>
                        </a:rPr>
                        <a:t>- gli orientamenti tecnici</a:t>
                      </a:r>
                    </a:p>
                    <a:p>
                      <a:pPr lvl="0"/>
                      <a:r>
                        <a:rPr lang="it-IT" sz="1100" kern="1200" dirty="0">
                          <a:solidFill>
                            <a:schemeClr val="dk1"/>
                          </a:solidFill>
                          <a:effectLst/>
                          <a:latin typeface="+mn-lt"/>
                          <a:ea typeface="+mn-ea"/>
                          <a:cs typeface="+mn-cs"/>
                        </a:rPr>
                        <a:t>- gli aspetti organizzativi</a:t>
                      </a:r>
                    </a:p>
                    <a:p>
                      <a:r>
                        <a:rPr lang="it-IT" sz="1100" kern="1200" dirty="0">
                          <a:solidFill>
                            <a:schemeClr val="dk1"/>
                          </a:solidFill>
                          <a:effectLst/>
                          <a:latin typeface="+mn-lt"/>
                          <a:ea typeface="+mn-ea"/>
                          <a:cs typeface="+mn-cs"/>
                        </a:rPr>
                        <a:t>- gli aspetti economici e finanziari</a:t>
                      </a:r>
                      <a:endParaRPr lang="it-IT" sz="1100" dirty="0"/>
                    </a:p>
                  </a:txBody>
                  <a:tcPr/>
                </a:tc>
                <a:extLst>
                  <a:ext uri="{0D108BD9-81ED-4DB2-BD59-A6C34878D82A}">
                    <a16:rowId xmlns:a16="http://schemas.microsoft.com/office/drawing/2014/main" val="1348588725"/>
                  </a:ext>
                </a:extLst>
              </a:tr>
              <a:tr h="2542089">
                <a:tc vMerge="1">
                  <a:txBody>
                    <a:bodyPr/>
                    <a:lstStyle/>
                    <a:p>
                      <a:endParaRPr lang="it-IT" dirty="0"/>
                    </a:p>
                  </a:txBody>
                  <a:tcPr/>
                </a:tc>
                <a:tc>
                  <a:txBody>
                    <a:bodyPr/>
                    <a:lstStyle/>
                    <a:p>
                      <a:endParaRPr lang="it-IT" dirty="0"/>
                    </a:p>
                  </a:txBody>
                  <a:tcPr/>
                </a:tc>
                <a:tc>
                  <a:txBody>
                    <a:bodyPr/>
                    <a:lstStyle/>
                    <a:p>
                      <a:r>
                        <a:rPr lang="it-IT" sz="1200" kern="1200" dirty="0">
                          <a:solidFill>
                            <a:schemeClr val="dk1"/>
                          </a:solidFill>
                          <a:effectLst/>
                          <a:latin typeface="+mn-lt"/>
                          <a:ea typeface="+mn-ea"/>
                          <a:cs typeface="+mn-cs"/>
                        </a:rPr>
                        <a:t>Direttore Azienda Ovest Solidale – RUP e/o Responsabile del Progetto</a:t>
                      </a:r>
                      <a:endParaRPr lang="it-IT" sz="1200" dirty="0"/>
                    </a:p>
                  </a:txBody>
                  <a:tcPr/>
                </a:tc>
                <a:tc>
                  <a:txBody>
                    <a:bodyPr/>
                    <a:lstStyle/>
                    <a:p>
                      <a:endParaRPr lang="it-IT" dirty="0"/>
                    </a:p>
                  </a:txBody>
                  <a:tcPr/>
                </a:tc>
                <a:tc>
                  <a:txBody>
                    <a:bodyPr/>
                    <a:lstStyle/>
                    <a:p>
                      <a:r>
                        <a:rPr lang="it-IT" sz="1100" kern="1200" dirty="0">
                          <a:solidFill>
                            <a:schemeClr val="dk1"/>
                          </a:solidFill>
                          <a:effectLst/>
                          <a:latin typeface="+mn-lt"/>
                          <a:ea typeface="+mn-ea"/>
                          <a:cs typeface="+mn-cs"/>
                        </a:rPr>
                        <a:t>Il Direttore dell’Azienda Ovest Solidale e/o Resp. del Progetto: </a:t>
                      </a:r>
                    </a:p>
                    <a:p>
                      <a:pPr lvl="0"/>
                      <a:r>
                        <a:rPr lang="it-IT" sz="1100" kern="1200" dirty="0">
                          <a:solidFill>
                            <a:schemeClr val="dk1"/>
                          </a:solidFill>
                          <a:effectLst/>
                          <a:latin typeface="+mn-lt"/>
                          <a:ea typeface="+mn-ea"/>
                          <a:cs typeface="+mn-cs"/>
                        </a:rPr>
                        <a:t>- condividerà all’interno della DTO la direzione della rete </a:t>
                      </a:r>
                    </a:p>
                    <a:p>
                      <a:pPr lvl="0"/>
                      <a:r>
                        <a:rPr lang="it-IT" sz="1100" kern="1200" dirty="0">
                          <a:solidFill>
                            <a:schemeClr val="dk1"/>
                          </a:solidFill>
                          <a:effectLst/>
                          <a:latin typeface="+mn-lt"/>
                          <a:ea typeface="+mn-ea"/>
                          <a:cs typeface="+mn-cs"/>
                        </a:rPr>
                        <a:t>- coordinerà il funzionamento della DTO</a:t>
                      </a:r>
                    </a:p>
                    <a:p>
                      <a:pPr lvl="0"/>
                      <a:r>
                        <a:rPr lang="it-IT" sz="1100" kern="1200" dirty="0">
                          <a:solidFill>
                            <a:schemeClr val="dk1"/>
                          </a:solidFill>
                          <a:effectLst/>
                          <a:latin typeface="+mn-lt"/>
                          <a:ea typeface="+mn-ea"/>
                          <a:cs typeface="+mn-cs"/>
                        </a:rPr>
                        <a:t>- garantirà le connessioni con l’ATS Brescia Est ed i Servizi Sociali dei Comuni </a:t>
                      </a:r>
                    </a:p>
                    <a:p>
                      <a:pPr lvl="0"/>
                      <a:r>
                        <a:rPr lang="it-IT" sz="1100" kern="1200" dirty="0">
                          <a:solidFill>
                            <a:schemeClr val="dk1"/>
                          </a:solidFill>
                          <a:effectLst/>
                          <a:latin typeface="+mn-lt"/>
                          <a:ea typeface="+mn-ea"/>
                          <a:cs typeface="+mn-cs"/>
                        </a:rPr>
                        <a:t>- garantirà il rispetto degli obiettivi e dei vincoli fissati dell’Avviso e dal PNRR</a:t>
                      </a:r>
                    </a:p>
                    <a:p>
                      <a:r>
                        <a:rPr lang="it-IT" sz="1100" kern="1200" dirty="0">
                          <a:solidFill>
                            <a:schemeClr val="dk1"/>
                          </a:solidFill>
                          <a:effectLst/>
                          <a:latin typeface="+mn-lt"/>
                          <a:ea typeface="+mn-ea"/>
                          <a:cs typeface="+mn-cs"/>
                        </a:rPr>
                        <a:t>-sarà l’interfaccia tra la DTO e l’Assemblea dei Sindaci</a:t>
                      </a:r>
                    </a:p>
                    <a:p>
                      <a:r>
                        <a:rPr lang="it-IT" sz="1100" kern="1200" dirty="0">
                          <a:solidFill>
                            <a:schemeClr val="dk1"/>
                          </a:solidFill>
                          <a:effectLst/>
                          <a:latin typeface="+mn-lt"/>
                          <a:ea typeface="+mn-ea"/>
                          <a:cs typeface="+mn-cs"/>
                        </a:rPr>
                        <a:t>- garantirà la rendicontazione al MLPS</a:t>
                      </a:r>
                      <a:endParaRPr lang="it-IT" sz="1100" dirty="0"/>
                    </a:p>
                  </a:txBody>
                  <a:tcPr/>
                </a:tc>
                <a:extLst>
                  <a:ext uri="{0D108BD9-81ED-4DB2-BD59-A6C34878D82A}">
                    <a16:rowId xmlns:a16="http://schemas.microsoft.com/office/drawing/2014/main" val="2782988084"/>
                  </a:ext>
                </a:extLst>
              </a:tr>
            </a:tbl>
          </a:graphicData>
        </a:graphic>
      </p:graphicFrame>
    </p:spTree>
    <p:extLst>
      <p:ext uri="{BB962C8B-B14F-4D97-AF65-F5344CB8AC3E}">
        <p14:creationId xmlns:p14="http://schemas.microsoft.com/office/powerpoint/2010/main" val="39322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a:extLst>
              <a:ext uri="{FF2B5EF4-FFF2-40B4-BE49-F238E27FC236}">
                <a16:creationId xmlns:a16="http://schemas.microsoft.com/office/drawing/2014/main" id="{39068599-CBB0-4749-7F41-0E765984DC9D}"/>
              </a:ext>
            </a:extLst>
          </p:cNvPr>
          <p:cNvGraphicFramePr>
            <a:graphicFrameLocks noGrp="1"/>
          </p:cNvGraphicFramePr>
          <p:nvPr>
            <p:extLst>
              <p:ext uri="{D42A27DB-BD31-4B8C-83A1-F6EECF244321}">
                <p14:modId xmlns:p14="http://schemas.microsoft.com/office/powerpoint/2010/main" val="2357361318"/>
              </p:ext>
            </p:extLst>
          </p:nvPr>
        </p:nvGraphicFramePr>
        <p:xfrm>
          <a:off x="0" y="-152400"/>
          <a:ext cx="12192000" cy="7125159"/>
        </p:xfrm>
        <a:graphic>
          <a:graphicData uri="http://schemas.openxmlformats.org/drawingml/2006/table">
            <a:tbl>
              <a:tblPr firstRow="1" bandRow="1">
                <a:tableStyleId>{5C22544A-7EE6-4342-B048-85BDC9FD1C3A}</a:tableStyleId>
              </a:tblPr>
              <a:tblGrid>
                <a:gridCol w="2489522">
                  <a:extLst>
                    <a:ext uri="{9D8B030D-6E8A-4147-A177-3AD203B41FA5}">
                      <a16:colId xmlns:a16="http://schemas.microsoft.com/office/drawing/2014/main" val="2563700630"/>
                    </a:ext>
                  </a:extLst>
                </a:gridCol>
                <a:gridCol w="2319256">
                  <a:extLst>
                    <a:ext uri="{9D8B030D-6E8A-4147-A177-3AD203B41FA5}">
                      <a16:colId xmlns:a16="http://schemas.microsoft.com/office/drawing/2014/main" val="1887359644"/>
                    </a:ext>
                  </a:extLst>
                </a:gridCol>
                <a:gridCol w="2453846">
                  <a:extLst>
                    <a:ext uri="{9D8B030D-6E8A-4147-A177-3AD203B41FA5}">
                      <a16:colId xmlns:a16="http://schemas.microsoft.com/office/drawing/2014/main" val="1961255841"/>
                    </a:ext>
                  </a:extLst>
                </a:gridCol>
                <a:gridCol w="2525199">
                  <a:extLst>
                    <a:ext uri="{9D8B030D-6E8A-4147-A177-3AD203B41FA5}">
                      <a16:colId xmlns:a16="http://schemas.microsoft.com/office/drawing/2014/main" val="3566227038"/>
                    </a:ext>
                  </a:extLst>
                </a:gridCol>
                <a:gridCol w="2404177">
                  <a:extLst>
                    <a:ext uri="{9D8B030D-6E8A-4147-A177-3AD203B41FA5}">
                      <a16:colId xmlns:a16="http://schemas.microsoft.com/office/drawing/2014/main" val="3175998959"/>
                    </a:ext>
                  </a:extLst>
                </a:gridCol>
              </a:tblGrid>
              <a:tr h="185893">
                <a:tc>
                  <a:txBody>
                    <a:bodyPr/>
                    <a:lstStyle/>
                    <a:p>
                      <a:pPr algn="ctr">
                        <a:spcBef>
                          <a:spcPts val="300"/>
                        </a:spcBef>
                        <a:spcAft>
                          <a:spcPts val="300"/>
                        </a:spcAft>
                      </a:pPr>
                      <a:r>
                        <a:rPr lang="it-IT"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FUNZIONI DI GOVERNO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AUTORITÀ COLLEGIALI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AUTORITÀ INDIVIDUALI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COMPOSIZIONE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FUNZIONI DI GOVERNO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86751868"/>
                  </a:ext>
                </a:extLst>
              </a:tr>
              <a:tr h="2177006">
                <a:tc rowSpan="3">
                  <a:txBody>
                    <a:bodyPr/>
                    <a:lstStyle/>
                    <a:p>
                      <a:pPr marL="0" algn="l" defTabSz="914400" rtl="0" eaLnBrk="1" latinLnBrk="0" hangingPunct="1"/>
                      <a:endParaRPr lang="it-IT" sz="2400" kern="1200" dirty="0">
                        <a:solidFill>
                          <a:schemeClr val="dk1"/>
                        </a:solidFill>
                        <a:effectLst/>
                        <a:latin typeface="Calibri" panose="020F0502020204030204" pitchFamily="34" charset="0"/>
                        <a:cs typeface="Times New Roman" panose="02020603050405020304" pitchFamily="18" charset="0"/>
                      </a:endParaRPr>
                    </a:p>
                    <a:p>
                      <a:pPr marL="0" algn="l" defTabSz="914400" rtl="0" eaLnBrk="1" latinLnBrk="0" hangingPunct="1"/>
                      <a:endParaRPr lang="it-IT" sz="2400" kern="1200" dirty="0">
                        <a:solidFill>
                          <a:schemeClr val="dk1"/>
                        </a:solidFill>
                        <a:effectLst/>
                        <a:latin typeface="Calibri" panose="020F0502020204030204" pitchFamily="34" charset="0"/>
                        <a:cs typeface="Times New Roman" panose="02020603050405020304" pitchFamily="18" charset="0"/>
                      </a:endParaRPr>
                    </a:p>
                    <a:p>
                      <a:pPr marL="0" algn="l" defTabSz="914400" rtl="0" eaLnBrk="1" latinLnBrk="0" hangingPunct="1"/>
                      <a:endParaRPr lang="it-IT" sz="2400" kern="1200" dirty="0">
                        <a:solidFill>
                          <a:schemeClr val="dk1"/>
                        </a:solidFill>
                        <a:effectLst/>
                        <a:latin typeface="Calibri" panose="020F0502020204030204" pitchFamily="34" charset="0"/>
                        <a:cs typeface="Times New Roman" panose="02020603050405020304" pitchFamily="18" charset="0"/>
                      </a:endParaRPr>
                    </a:p>
                    <a:p>
                      <a:pPr marL="0" algn="l" defTabSz="914400" rtl="0" eaLnBrk="1" latinLnBrk="0" hangingPunct="1"/>
                      <a:endParaRPr lang="it-IT" sz="2400" kern="1200" dirty="0">
                        <a:solidFill>
                          <a:schemeClr val="dk1"/>
                        </a:solidFill>
                        <a:effectLst/>
                        <a:latin typeface="Calibri" panose="020F0502020204030204" pitchFamily="34" charset="0"/>
                        <a:cs typeface="Times New Roman" panose="02020603050405020304" pitchFamily="18" charset="0"/>
                      </a:endParaRPr>
                    </a:p>
                    <a:p>
                      <a:pPr marL="0" algn="l" defTabSz="914400" rtl="0" eaLnBrk="1" latinLnBrk="0" hangingPunct="1"/>
                      <a:endParaRPr lang="it-IT" sz="2400" kern="1200" dirty="0">
                        <a:solidFill>
                          <a:schemeClr val="dk1"/>
                        </a:solidFill>
                        <a:effectLst/>
                        <a:latin typeface="Calibri" panose="020F0502020204030204" pitchFamily="34" charset="0"/>
                        <a:cs typeface="Times New Roman" panose="02020603050405020304" pitchFamily="18" charset="0"/>
                      </a:endParaRPr>
                    </a:p>
                  </a:txBody>
                  <a:tcPr/>
                </a:tc>
                <a:tc>
                  <a:txBody>
                    <a:bodyPr/>
                    <a:lstStyle/>
                    <a:p>
                      <a:pPr marL="0" algn="l" defTabSz="914400" rtl="0" eaLnBrk="1" latinLnBrk="0" hangingPunct="1"/>
                      <a:r>
                        <a:rPr lang="it-IT" sz="1200" kern="1200" dirty="0">
                          <a:solidFill>
                            <a:schemeClr val="dk1"/>
                          </a:solidFill>
                          <a:effectLst/>
                          <a:latin typeface="+mn-lt"/>
                          <a:ea typeface="+mn-ea"/>
                          <a:cs typeface="+mn-cs"/>
                        </a:rPr>
                        <a:t>Direttivo ATS</a:t>
                      </a:r>
                    </a:p>
                  </a:txBody>
                  <a:tcPr/>
                </a:tc>
                <a:tc>
                  <a:txBody>
                    <a:bodyPr/>
                    <a:lstStyle/>
                    <a:p>
                      <a:endParaRPr lang="it-IT" sz="1100" dirty="0"/>
                    </a:p>
                  </a:txBody>
                  <a:tcPr/>
                </a:tc>
                <a:tc>
                  <a:txBody>
                    <a:bodyPr/>
                    <a:lstStyle/>
                    <a:p>
                      <a:endParaRPr lang="it-IT" sz="1100" dirty="0"/>
                    </a:p>
                    <a:p>
                      <a:r>
                        <a:rPr lang="it-IT" sz="1100" kern="1200" dirty="0">
                          <a:solidFill>
                            <a:schemeClr val="dk1"/>
                          </a:solidFill>
                          <a:effectLst/>
                          <a:latin typeface="+mn-lt"/>
                          <a:ea typeface="+mn-ea"/>
                          <a:cs typeface="+mn-cs"/>
                        </a:rPr>
                        <a:t>Il Direttivo dell’ATS sarà composto da: </a:t>
                      </a:r>
                    </a:p>
                    <a:p>
                      <a:pPr lvl="0"/>
                      <a:r>
                        <a:rPr lang="it-IT" sz="1100" kern="1200" dirty="0">
                          <a:solidFill>
                            <a:schemeClr val="dk1"/>
                          </a:solidFill>
                          <a:effectLst/>
                          <a:latin typeface="+mn-lt"/>
                          <a:ea typeface="+mn-ea"/>
                          <a:cs typeface="+mn-cs"/>
                        </a:rPr>
                        <a:t>- n.2 rappresentanti di ciascuna organizzazione partecipante  </a:t>
                      </a:r>
                    </a:p>
                    <a:p>
                      <a:pPr marL="171450" indent="-171450">
                        <a:buFontTx/>
                        <a:buChar char="-"/>
                      </a:pPr>
                      <a:r>
                        <a:rPr lang="it-IT" sz="1100" kern="1200" dirty="0">
                          <a:solidFill>
                            <a:schemeClr val="dk1"/>
                          </a:solidFill>
                          <a:effectLst/>
                          <a:latin typeface="+mn-lt"/>
                          <a:ea typeface="+mn-ea"/>
                          <a:cs typeface="+mn-cs"/>
                        </a:rPr>
                        <a:t>dal Responsabile economico</a:t>
                      </a:r>
                    </a:p>
                    <a:p>
                      <a:pPr marL="0" indent="0">
                        <a:buFontTx/>
                        <a:buNone/>
                      </a:pPr>
                      <a:r>
                        <a:rPr lang="it-IT" sz="1100" kern="1200" dirty="0">
                          <a:solidFill>
                            <a:schemeClr val="dk1"/>
                          </a:solidFill>
                          <a:effectLst/>
                          <a:latin typeface="+mn-lt"/>
                          <a:ea typeface="+mn-ea"/>
                          <a:cs typeface="+mn-cs"/>
                        </a:rPr>
                        <a:t>amministrativo ATS definito da ente capofila </a:t>
                      </a:r>
                    </a:p>
                    <a:p>
                      <a:pPr marL="0" indent="0">
                        <a:buFontTx/>
                        <a:buNone/>
                      </a:pPr>
                      <a:r>
                        <a:rPr lang="it-IT" sz="1100" kern="1200" dirty="0">
                          <a:solidFill>
                            <a:schemeClr val="dk1"/>
                          </a:solidFill>
                          <a:effectLst/>
                          <a:latin typeface="+mn-lt"/>
                          <a:ea typeface="+mn-ea"/>
                          <a:cs typeface="+mn-cs"/>
                        </a:rPr>
                        <a:t>- Il responsabile di progetto  definito dall’ente capofila</a:t>
                      </a:r>
                    </a:p>
                  </a:txBody>
                  <a:tcPr/>
                </a:tc>
                <a:tc>
                  <a:txBody>
                    <a:bodyPr/>
                    <a:lstStyle/>
                    <a:p>
                      <a:r>
                        <a:rPr lang="it-IT" sz="1100" kern="1200" dirty="0">
                          <a:solidFill>
                            <a:schemeClr val="dk1"/>
                          </a:solidFill>
                          <a:effectLst/>
                          <a:latin typeface="+mn-lt"/>
                          <a:ea typeface="+mn-ea"/>
                          <a:cs typeface="+mn-cs"/>
                        </a:rPr>
                        <a:t>Il Direttivo dell’ATS avrà il compito di favorire scambi e cooperazioni tra i soggetti aderenti. In particolare, sarà il luogo dove affrontare preventivamente le questioni tecniche, organizzative e economiche più rilevanti, in modo che il partner del Terzo Settore possa portare all’interno della Direzione Tecnica e Organizzativa posizioni e orientamenti unitari.</a:t>
                      </a:r>
                      <a:endParaRPr lang="it-IT" sz="1100" dirty="0"/>
                    </a:p>
                  </a:txBody>
                  <a:tcPr/>
                </a:tc>
                <a:extLst>
                  <a:ext uri="{0D108BD9-81ED-4DB2-BD59-A6C34878D82A}">
                    <a16:rowId xmlns:a16="http://schemas.microsoft.com/office/drawing/2014/main" val="15496490"/>
                  </a:ext>
                </a:extLst>
              </a:tr>
              <a:tr h="1988580">
                <a:tc vMerge="1">
                  <a:txBody>
                    <a:bodyPr/>
                    <a:lstStyle/>
                    <a:p>
                      <a:endParaRPr lang="it-IT" dirty="0"/>
                    </a:p>
                  </a:txBody>
                  <a:tcPr/>
                </a:tc>
                <a:tc>
                  <a:txBody>
                    <a:bodyPr/>
                    <a:lstStyle/>
                    <a:p>
                      <a:endParaRPr lang="it-IT" dirty="0"/>
                    </a:p>
                  </a:txBody>
                  <a:tcPr/>
                </a:tc>
                <a:tc>
                  <a:txBody>
                    <a:bodyPr/>
                    <a:lstStyle/>
                    <a:p>
                      <a:r>
                        <a:rPr lang="it-IT" sz="1200" kern="1200" dirty="0">
                          <a:solidFill>
                            <a:schemeClr val="dk1"/>
                          </a:solidFill>
                          <a:effectLst/>
                          <a:latin typeface="+mn-lt"/>
                          <a:ea typeface="+mn-ea"/>
                          <a:cs typeface="+mn-cs"/>
                        </a:rPr>
                        <a:t>Responsabile economico amministrativo ATS</a:t>
                      </a:r>
                      <a:endParaRPr lang="it-IT" sz="1200" dirty="0"/>
                    </a:p>
                  </a:txBody>
                  <a:tcPr/>
                </a:tc>
                <a:tc>
                  <a:txBody>
                    <a:bodyPr/>
                    <a:lstStyle/>
                    <a:p>
                      <a:r>
                        <a:rPr lang="it-IT" sz="1100" kern="1200" dirty="0">
                          <a:solidFill>
                            <a:schemeClr val="dk1"/>
                          </a:solidFill>
                          <a:effectLst/>
                          <a:latin typeface="+mn-lt"/>
                          <a:ea typeface="+mn-ea"/>
                          <a:cs typeface="+mn-cs"/>
                        </a:rPr>
                        <a:t>Il Responsabile economico amministrativo dell’ATS sarà espresso da S.C.S. Comunità Fraternità, ente capofila dell’ATS</a:t>
                      </a:r>
                      <a:endParaRPr lang="it-IT" sz="1100" dirty="0"/>
                    </a:p>
                  </a:txBody>
                  <a:tcPr/>
                </a:tc>
                <a:tc>
                  <a:txBody>
                    <a:bodyPr/>
                    <a:lstStyle/>
                    <a:p>
                      <a:r>
                        <a:rPr lang="it-IT" sz="1100" kern="1200" dirty="0">
                          <a:solidFill>
                            <a:schemeClr val="dk1"/>
                          </a:solidFill>
                          <a:effectLst/>
                          <a:latin typeface="+mn-lt"/>
                          <a:ea typeface="+mn-ea"/>
                          <a:cs typeface="+mn-cs"/>
                        </a:rPr>
                        <a:t>Il Responsabile economico amministrativo dell’ATS avrà in particolare il compito di:</a:t>
                      </a:r>
                    </a:p>
                    <a:p>
                      <a:pPr lvl="0"/>
                      <a:r>
                        <a:rPr lang="it-IT" sz="1100" kern="1200" dirty="0">
                          <a:solidFill>
                            <a:schemeClr val="dk1"/>
                          </a:solidFill>
                          <a:effectLst/>
                          <a:latin typeface="+mn-lt"/>
                          <a:ea typeface="+mn-ea"/>
                          <a:cs typeface="+mn-cs"/>
                        </a:rPr>
                        <a:t>- gestire tutti gli aspetti economici riguardanti le compensazioni dei diversi partner</a:t>
                      </a:r>
                    </a:p>
                    <a:p>
                      <a:r>
                        <a:rPr lang="it-IT" sz="1100" kern="1200" dirty="0">
                          <a:solidFill>
                            <a:schemeClr val="dk1"/>
                          </a:solidFill>
                          <a:effectLst/>
                          <a:latin typeface="+mn-lt"/>
                          <a:ea typeface="+mn-ea"/>
                          <a:cs typeface="+mn-cs"/>
                        </a:rPr>
                        <a:t>- costituire l’interfaccia sugli aspetti economici e amministrativi tra ATS e Azienda Ovest Solidale</a:t>
                      </a:r>
                      <a:endParaRPr lang="it-IT" sz="1100" dirty="0"/>
                    </a:p>
                  </a:txBody>
                  <a:tcPr/>
                </a:tc>
                <a:extLst>
                  <a:ext uri="{0D108BD9-81ED-4DB2-BD59-A6C34878D82A}">
                    <a16:rowId xmlns:a16="http://schemas.microsoft.com/office/drawing/2014/main" val="1285894107"/>
                  </a:ext>
                </a:extLst>
              </a:tr>
              <a:tr h="2579347">
                <a:tc vMerge="1">
                  <a:txBody>
                    <a:bodyPr/>
                    <a:lstStyle/>
                    <a:p>
                      <a:endParaRPr lang="it-IT" dirty="0"/>
                    </a:p>
                  </a:txBody>
                  <a:tcPr/>
                </a:tc>
                <a:tc>
                  <a:txBody>
                    <a:bodyPr/>
                    <a:lstStyle/>
                    <a:p>
                      <a:r>
                        <a:rPr lang="it-IT" sz="1200" kern="1200" dirty="0">
                          <a:solidFill>
                            <a:schemeClr val="dk1"/>
                          </a:solidFill>
                          <a:effectLst/>
                          <a:latin typeface="+mn-lt"/>
                          <a:ea typeface="+mn-ea"/>
                          <a:cs typeface="+mn-cs"/>
                        </a:rPr>
                        <a:t>Coordinamento dei Servizi Sociali dell’ATS n.2 Brescia Ovest  e dell’ATS n.3 Brescia Est</a:t>
                      </a:r>
                      <a:endParaRPr lang="it-IT" sz="1200" dirty="0"/>
                    </a:p>
                  </a:txBody>
                  <a:tcPr/>
                </a:tc>
                <a:tc>
                  <a:txBody>
                    <a:bodyPr/>
                    <a:lstStyle/>
                    <a:p>
                      <a:endParaRPr lang="it-IT" dirty="0"/>
                    </a:p>
                  </a:txBody>
                  <a:tcPr/>
                </a:tc>
                <a:tc>
                  <a:txBody>
                    <a:bodyPr/>
                    <a:lstStyle/>
                    <a:p>
                      <a:r>
                        <a:rPr lang="it-IT" sz="1100" kern="1200" dirty="0">
                          <a:solidFill>
                            <a:schemeClr val="dk1"/>
                          </a:solidFill>
                          <a:effectLst/>
                          <a:latin typeface="+mn-lt"/>
                          <a:ea typeface="+mn-ea"/>
                          <a:cs typeface="+mn-cs"/>
                        </a:rPr>
                        <a:t>I Coordinamenti dei Servizi Sociali dell’ATS n.2 Brescia Ovest e dell’ATS n.3 Brescia Est  saranno composti:</a:t>
                      </a:r>
                    </a:p>
                    <a:p>
                      <a:pPr lvl="0"/>
                      <a:r>
                        <a:rPr lang="it-IT" sz="1100" kern="1200" dirty="0">
                          <a:solidFill>
                            <a:schemeClr val="dk1"/>
                          </a:solidFill>
                          <a:effectLst/>
                          <a:latin typeface="+mn-lt"/>
                          <a:ea typeface="+mn-ea"/>
                          <a:cs typeface="+mn-cs"/>
                        </a:rPr>
                        <a:t>- dai Direttori delle Aziende  e e/o dai  Resp. del Progetto</a:t>
                      </a:r>
                    </a:p>
                    <a:p>
                      <a:pPr lvl="0"/>
                      <a:r>
                        <a:rPr lang="it-IT" sz="1100" kern="1200" dirty="0">
                          <a:solidFill>
                            <a:schemeClr val="dk1"/>
                          </a:solidFill>
                          <a:effectLst/>
                          <a:latin typeface="+mn-lt"/>
                          <a:ea typeface="+mn-ea"/>
                          <a:cs typeface="+mn-cs"/>
                        </a:rPr>
                        <a:t>- dai Responsabili e Assistenti Sociali dei S. S. dei Comuni dell’ATS n.2 Brescia Ovest e dell’ATS n.3 Brescia Est</a:t>
                      </a:r>
                    </a:p>
                  </a:txBody>
                  <a:tcPr/>
                </a:tc>
                <a:tc>
                  <a:txBody>
                    <a:bodyPr/>
                    <a:lstStyle/>
                    <a:p>
                      <a:r>
                        <a:rPr lang="it-IT" sz="1100" kern="1200" dirty="0">
                          <a:solidFill>
                            <a:schemeClr val="dk1"/>
                          </a:solidFill>
                          <a:effectLst/>
                          <a:latin typeface="+mn-lt"/>
                          <a:ea typeface="+mn-ea"/>
                          <a:cs typeface="+mn-cs"/>
                        </a:rPr>
                        <a:t>I Coordinamenti dei Servizi Sociali dell’ATS n.2 Brescia Ovest e ATS n.3 Brescia Est </a:t>
                      </a:r>
                    </a:p>
                    <a:p>
                      <a:r>
                        <a:rPr lang="it-IT" sz="1100" kern="1200" dirty="0">
                          <a:solidFill>
                            <a:schemeClr val="dk1"/>
                          </a:solidFill>
                          <a:effectLst/>
                          <a:latin typeface="+mn-lt"/>
                          <a:ea typeface="+mn-ea"/>
                          <a:cs typeface="+mn-cs"/>
                        </a:rPr>
                        <a:t>avranno il compito di:</a:t>
                      </a:r>
                    </a:p>
                    <a:p>
                      <a:pPr marL="171450" indent="-171450">
                        <a:buFontTx/>
                        <a:buChar char="-"/>
                      </a:pPr>
                      <a:r>
                        <a:rPr lang="it-IT" sz="1100" kern="1200" dirty="0">
                          <a:solidFill>
                            <a:schemeClr val="dk1"/>
                          </a:solidFill>
                          <a:effectLst/>
                          <a:latin typeface="+mn-lt"/>
                          <a:ea typeface="+mn-ea"/>
                          <a:cs typeface="+mn-cs"/>
                        </a:rPr>
                        <a:t>Definire i  criteri e</a:t>
                      </a:r>
                    </a:p>
                    <a:p>
                      <a:pPr marL="0" indent="0">
                        <a:buFontTx/>
                        <a:buNone/>
                      </a:pPr>
                      <a:r>
                        <a:rPr lang="it-IT" sz="1100" kern="1200" dirty="0">
                          <a:solidFill>
                            <a:schemeClr val="dk1"/>
                          </a:solidFill>
                          <a:effectLst/>
                          <a:latin typeface="+mn-lt"/>
                          <a:ea typeface="+mn-ea"/>
                          <a:cs typeface="+mn-cs"/>
                        </a:rPr>
                        <a:t>regolamenti per l’ingresso nell’Housing Temporaneo;</a:t>
                      </a:r>
                    </a:p>
                    <a:p>
                      <a:pPr marL="0" indent="0">
                        <a:buFontTx/>
                        <a:buNone/>
                      </a:pPr>
                      <a:r>
                        <a:rPr lang="it-IT" sz="1100" kern="1200" dirty="0">
                          <a:solidFill>
                            <a:schemeClr val="dk1"/>
                          </a:solidFill>
                          <a:effectLst/>
                          <a:latin typeface="+mn-lt"/>
                          <a:ea typeface="+mn-ea"/>
                          <a:cs typeface="+mn-cs"/>
                        </a:rPr>
                        <a:t>- Invio delle persone al sportello casa e presa in carico multidisciplinare;</a:t>
                      </a:r>
                    </a:p>
                    <a:p>
                      <a:r>
                        <a:rPr lang="it-IT" sz="1100" kern="1200" dirty="0">
                          <a:solidFill>
                            <a:schemeClr val="dk1"/>
                          </a:solidFill>
                          <a:effectLst/>
                          <a:latin typeface="+mn-lt"/>
                          <a:ea typeface="+mn-ea"/>
                          <a:cs typeface="+mn-cs"/>
                        </a:rPr>
                        <a:t>- favorire scambi e cooperazioni tra i Servizi dei diversi Comuni .</a:t>
                      </a:r>
                    </a:p>
                    <a:p>
                      <a:r>
                        <a:rPr lang="it-IT" sz="1100" kern="1200" dirty="0">
                          <a:solidFill>
                            <a:schemeClr val="dk1"/>
                          </a:solidFill>
                          <a:effectLst/>
                          <a:latin typeface="+mn-lt"/>
                          <a:ea typeface="+mn-ea"/>
                          <a:cs typeface="+mn-cs"/>
                        </a:rPr>
                        <a:t>In particolare, sarà il luogo dove, il Direttore/Resp. di progetto dell’Azienda può portare all’interno della Direzione Tecnica e Organizzativa posizioni e orientamenti condivisi.</a:t>
                      </a:r>
                      <a:endParaRPr lang="it-IT" sz="1100" dirty="0"/>
                    </a:p>
                  </a:txBody>
                  <a:tcPr/>
                </a:tc>
                <a:extLst>
                  <a:ext uri="{0D108BD9-81ED-4DB2-BD59-A6C34878D82A}">
                    <a16:rowId xmlns:a16="http://schemas.microsoft.com/office/drawing/2014/main" val="2942897942"/>
                  </a:ext>
                </a:extLst>
              </a:tr>
            </a:tbl>
          </a:graphicData>
        </a:graphic>
      </p:graphicFrame>
    </p:spTree>
    <p:extLst>
      <p:ext uri="{BB962C8B-B14F-4D97-AF65-F5344CB8AC3E}">
        <p14:creationId xmlns:p14="http://schemas.microsoft.com/office/powerpoint/2010/main" val="1556215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a:extLst>
              <a:ext uri="{FF2B5EF4-FFF2-40B4-BE49-F238E27FC236}">
                <a16:creationId xmlns:a16="http://schemas.microsoft.com/office/drawing/2014/main" id="{B05B5534-33C2-70FF-4E77-6BFFB415B21B}"/>
              </a:ext>
            </a:extLst>
          </p:cNvPr>
          <p:cNvGraphicFramePr>
            <a:graphicFrameLocks noGrp="1"/>
          </p:cNvGraphicFramePr>
          <p:nvPr>
            <p:extLst>
              <p:ext uri="{D42A27DB-BD31-4B8C-83A1-F6EECF244321}">
                <p14:modId xmlns:p14="http://schemas.microsoft.com/office/powerpoint/2010/main" val="4225205296"/>
              </p:ext>
            </p:extLst>
          </p:nvPr>
        </p:nvGraphicFramePr>
        <p:xfrm>
          <a:off x="92596" y="0"/>
          <a:ext cx="11947003" cy="6806889"/>
        </p:xfrm>
        <a:graphic>
          <a:graphicData uri="http://schemas.openxmlformats.org/drawingml/2006/table">
            <a:tbl>
              <a:tblPr firstRow="1" bandRow="1">
                <a:tableStyleId>{5C22544A-7EE6-4342-B048-85BDC9FD1C3A}</a:tableStyleId>
              </a:tblPr>
              <a:tblGrid>
                <a:gridCol w="1429350">
                  <a:extLst>
                    <a:ext uri="{9D8B030D-6E8A-4147-A177-3AD203B41FA5}">
                      <a16:colId xmlns:a16="http://schemas.microsoft.com/office/drawing/2014/main" val="116520681"/>
                    </a:ext>
                  </a:extLst>
                </a:gridCol>
                <a:gridCol w="1986843">
                  <a:extLst>
                    <a:ext uri="{9D8B030D-6E8A-4147-A177-3AD203B41FA5}">
                      <a16:colId xmlns:a16="http://schemas.microsoft.com/office/drawing/2014/main" val="117150647"/>
                    </a:ext>
                  </a:extLst>
                </a:gridCol>
                <a:gridCol w="1704048">
                  <a:extLst>
                    <a:ext uri="{9D8B030D-6E8A-4147-A177-3AD203B41FA5}">
                      <a16:colId xmlns:a16="http://schemas.microsoft.com/office/drawing/2014/main" val="866906056"/>
                    </a:ext>
                  </a:extLst>
                </a:gridCol>
                <a:gridCol w="2376700">
                  <a:extLst>
                    <a:ext uri="{9D8B030D-6E8A-4147-A177-3AD203B41FA5}">
                      <a16:colId xmlns:a16="http://schemas.microsoft.com/office/drawing/2014/main" val="3733760962"/>
                    </a:ext>
                  </a:extLst>
                </a:gridCol>
                <a:gridCol w="1456687">
                  <a:extLst>
                    <a:ext uri="{9D8B030D-6E8A-4147-A177-3AD203B41FA5}">
                      <a16:colId xmlns:a16="http://schemas.microsoft.com/office/drawing/2014/main" val="282165017"/>
                    </a:ext>
                  </a:extLst>
                </a:gridCol>
                <a:gridCol w="2993375">
                  <a:extLst>
                    <a:ext uri="{9D8B030D-6E8A-4147-A177-3AD203B41FA5}">
                      <a16:colId xmlns:a16="http://schemas.microsoft.com/office/drawing/2014/main" val="2949505374"/>
                    </a:ext>
                  </a:extLst>
                </a:gridCol>
              </a:tblGrid>
              <a:tr h="286166">
                <a:tc>
                  <a:txBody>
                    <a:bodyPr/>
                    <a:lstStyle/>
                    <a:p>
                      <a:pPr algn="ctr">
                        <a:spcBef>
                          <a:spcPts val="300"/>
                        </a:spcBef>
                        <a:spcAft>
                          <a:spcPts val="300"/>
                        </a:spcAft>
                      </a:pPr>
                      <a:r>
                        <a:rPr lang="it-IT"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FUNZIONI DI GOVERNO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AUTORITÀ COLLEGIALI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AUTORITÀ INDIVIDUALI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COMPOSIZIONE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COMPITI/RESPONSABILITÀ</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FUNZIONI DI GOVERNO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97654619"/>
                  </a:ext>
                </a:extLst>
              </a:tr>
              <a:tr h="2189169">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b="1" dirty="0"/>
                        <a:t>Gestionali </a:t>
                      </a:r>
                      <a:endParaRPr lang="it-IT" sz="24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r>
                        <a:rPr lang="it-IT" b="1" dirty="0"/>
                        <a:t>Operative</a:t>
                      </a:r>
                      <a:r>
                        <a:rPr lang="it-IT" dirty="0"/>
                        <a:t> </a:t>
                      </a:r>
                    </a:p>
                  </a:txBody>
                  <a:tcPr/>
                </a:tc>
                <a:tc>
                  <a:txBody>
                    <a:bodyPr/>
                    <a:lstStyle/>
                    <a:p>
                      <a:r>
                        <a:rPr lang="it-IT" sz="1200" dirty="0"/>
                        <a:t>Equipe di Progetto</a:t>
                      </a:r>
                    </a:p>
                  </a:txBody>
                  <a:tcPr/>
                </a:tc>
                <a:tc>
                  <a:txBody>
                    <a:bodyPr/>
                    <a:lstStyle/>
                    <a:p>
                      <a:endParaRPr lang="it-IT" sz="1100" dirty="0"/>
                    </a:p>
                  </a:txBody>
                  <a:tcPr/>
                </a:tc>
                <a:tc>
                  <a:txBody>
                    <a:bodyPr/>
                    <a:lstStyle/>
                    <a:p>
                      <a:r>
                        <a:rPr lang="it-IT" sz="1100" kern="1200" dirty="0">
                          <a:solidFill>
                            <a:schemeClr val="dk1"/>
                          </a:solidFill>
                          <a:effectLst/>
                          <a:latin typeface="+mn-lt"/>
                          <a:ea typeface="+mn-ea"/>
                          <a:cs typeface="+mn-cs"/>
                        </a:rPr>
                        <a:t>Le 2 equipe </a:t>
                      </a:r>
                      <a:r>
                        <a:rPr lang="it-IT" sz="1100" dirty="0"/>
                        <a:t>di progetto </a:t>
                      </a:r>
                      <a:r>
                        <a:rPr lang="it-IT" sz="1100" kern="1200" dirty="0">
                          <a:solidFill>
                            <a:schemeClr val="dk1"/>
                          </a:solidFill>
                          <a:effectLst/>
                          <a:latin typeface="+mn-lt"/>
                          <a:ea typeface="+mn-ea"/>
                          <a:cs typeface="+mn-cs"/>
                        </a:rPr>
                        <a:t>sono costituite rispettivamente :</a:t>
                      </a:r>
                    </a:p>
                    <a:p>
                      <a:r>
                        <a:rPr lang="it-IT" sz="1100" kern="1200" dirty="0">
                          <a:solidFill>
                            <a:schemeClr val="dk1"/>
                          </a:solidFill>
                          <a:effectLst/>
                          <a:latin typeface="+mn-lt"/>
                          <a:ea typeface="+mn-ea"/>
                          <a:cs typeface="+mn-cs"/>
                        </a:rPr>
                        <a:t>- n.2 coordinatori di progetto ( di cui 1 di Comunità Fraternità e 1 di Bonomelli Scalabrini)</a:t>
                      </a:r>
                    </a:p>
                    <a:p>
                      <a:pPr marL="0" indent="0">
                        <a:buFontTx/>
                        <a:buNone/>
                      </a:pPr>
                      <a:r>
                        <a:rPr lang="it-IT" sz="1100" kern="1200" dirty="0">
                          <a:solidFill>
                            <a:schemeClr val="dk1"/>
                          </a:solidFill>
                          <a:effectLst/>
                          <a:latin typeface="+mn-lt"/>
                          <a:ea typeface="+mn-ea"/>
                          <a:cs typeface="+mn-cs"/>
                        </a:rPr>
                        <a:t>- n. 2 referenti di progetto Area Inclusione Povertà ( di cui 1 dell’ATS n.2 Brescia Ovest e 1 dell’ATS n.3 Brescia Est)</a:t>
                      </a:r>
                    </a:p>
                  </a:txBody>
                  <a:tcPr/>
                </a:tc>
                <a:tc>
                  <a:txBody>
                    <a:bodyPr/>
                    <a:lstStyle/>
                    <a:p>
                      <a:endParaRPr lang="it-IT" dirty="0"/>
                    </a:p>
                  </a:txBody>
                  <a:tcPr/>
                </a:tc>
                <a:tc>
                  <a:txBody>
                    <a:bodyPr/>
                    <a:lstStyle/>
                    <a:p>
                      <a:r>
                        <a:rPr lang="it-IT" sz="1050" kern="1200" dirty="0">
                          <a:solidFill>
                            <a:schemeClr val="dk1"/>
                          </a:solidFill>
                          <a:effectLst/>
                          <a:latin typeface="+mn-lt"/>
                          <a:ea typeface="+mn-ea"/>
                          <a:cs typeface="+mn-cs"/>
                        </a:rPr>
                        <a:t>L’Equipe di Progetto avrà il compito di:                                          </a:t>
                      </a:r>
                    </a:p>
                    <a:p>
                      <a:r>
                        <a:rPr lang="it-IT" sz="1050" kern="1200" dirty="0">
                          <a:solidFill>
                            <a:schemeClr val="dk1"/>
                          </a:solidFill>
                          <a:effectLst/>
                          <a:latin typeface="+mn-lt"/>
                          <a:ea typeface="+mn-ea"/>
                          <a:cs typeface="+mn-cs"/>
                        </a:rPr>
                        <a:t>-favorisce scambi e cooperazione tra il livello direzionale e quello operativo garantendo una funzionalità integrata del sistema;</a:t>
                      </a:r>
                    </a:p>
                    <a:p>
                      <a:r>
                        <a:rPr lang="it-IT" sz="1050" kern="1200" dirty="0">
                          <a:solidFill>
                            <a:schemeClr val="dk1"/>
                          </a:solidFill>
                          <a:effectLst/>
                          <a:latin typeface="+mn-lt"/>
                          <a:ea typeface="+mn-ea"/>
                          <a:cs typeface="+mn-cs"/>
                        </a:rPr>
                        <a:t>-definisce le liee di indirizzo e di sviluppo del progetto, definizione dei regolamenti di accesso, delle prassi operative di gestione;</a:t>
                      </a:r>
                    </a:p>
                    <a:p>
                      <a:r>
                        <a:rPr lang="it-IT" sz="1050" kern="1200" dirty="0">
                          <a:solidFill>
                            <a:schemeClr val="dk1"/>
                          </a:solidFill>
                          <a:effectLst/>
                          <a:latin typeface="+mn-lt"/>
                          <a:ea typeface="+mn-ea"/>
                          <a:cs typeface="+mn-cs"/>
                        </a:rPr>
                        <a:t>- Definizione delle linee di lavoro dei due sportelli casa e definizione delle fasi di lavoro;</a:t>
                      </a:r>
                    </a:p>
                    <a:p>
                      <a:r>
                        <a:rPr lang="it-IT" sz="1050" kern="1200" dirty="0">
                          <a:solidFill>
                            <a:schemeClr val="dk1"/>
                          </a:solidFill>
                          <a:effectLst/>
                          <a:latin typeface="+mn-lt"/>
                          <a:ea typeface="+mn-ea"/>
                          <a:cs typeface="+mn-cs"/>
                        </a:rPr>
                        <a:t>-monitoraggio e valutazione e l’impatto sociale del progetto</a:t>
                      </a:r>
                    </a:p>
                  </a:txBody>
                  <a:tcPr/>
                </a:tc>
                <a:extLst>
                  <a:ext uri="{0D108BD9-81ED-4DB2-BD59-A6C34878D82A}">
                    <a16:rowId xmlns:a16="http://schemas.microsoft.com/office/drawing/2014/main" val="1099046200"/>
                  </a:ext>
                </a:extLst>
              </a:tr>
              <a:tr h="3391066">
                <a:tc vMerge="1">
                  <a:txBody>
                    <a:bodyPr/>
                    <a:lstStyle/>
                    <a:p>
                      <a:endParaRPr lang="it-IT" dirty="0"/>
                    </a:p>
                  </a:txBody>
                  <a:tcPr/>
                </a:tc>
                <a:tc>
                  <a:txBody>
                    <a:bodyPr/>
                    <a:lstStyle/>
                    <a:p>
                      <a:r>
                        <a:rPr lang="it-IT" sz="1200" dirty="0"/>
                        <a:t>Equipe operative /multidisciplinari Housing e Territorio</a:t>
                      </a:r>
                    </a:p>
                  </a:txBody>
                  <a:tcPr/>
                </a:tc>
                <a:tc>
                  <a:txBody>
                    <a:bodyPr/>
                    <a:lstStyle/>
                    <a:p>
                      <a:endParaRPr lang="it-IT" sz="1200" dirty="0"/>
                    </a:p>
                  </a:txBody>
                  <a:tcPr/>
                </a:tc>
                <a:tc>
                  <a:txBody>
                    <a:bodyPr/>
                    <a:lstStyle/>
                    <a:p>
                      <a:r>
                        <a:rPr lang="it-IT" sz="1100" kern="0" dirty="0">
                          <a:solidFill>
                            <a:schemeClr val="dk1"/>
                          </a:solidFill>
                          <a:effectLst/>
                          <a:latin typeface="+mn-lt"/>
                          <a:ea typeface="+mn-ea"/>
                          <a:cs typeface="+mn-cs"/>
                        </a:rPr>
                        <a:t>n. 2  equipe operative:</a:t>
                      </a:r>
                    </a:p>
                    <a:p>
                      <a:endParaRPr lang="it-IT" sz="1100" kern="0" dirty="0">
                        <a:solidFill>
                          <a:schemeClr val="dk1"/>
                        </a:solidFill>
                        <a:effectLst/>
                        <a:latin typeface="+mn-lt"/>
                        <a:ea typeface="+mn-ea"/>
                        <a:cs typeface="+mn-cs"/>
                      </a:endParaRPr>
                    </a:p>
                    <a:p>
                      <a:r>
                        <a:rPr lang="it-IT" sz="1100" kern="0" dirty="0">
                          <a:solidFill>
                            <a:schemeClr val="dk1"/>
                          </a:solidFill>
                          <a:effectLst/>
                          <a:latin typeface="+mn-lt"/>
                          <a:ea typeface="+mn-ea"/>
                          <a:cs typeface="+mn-cs"/>
                        </a:rPr>
                        <a:t>Per </a:t>
                      </a:r>
                      <a:r>
                        <a:rPr lang="it-IT" sz="1100" kern="1200" dirty="0">
                          <a:solidFill>
                            <a:schemeClr val="dk1"/>
                          </a:solidFill>
                          <a:effectLst/>
                          <a:latin typeface="+mn-lt"/>
                          <a:ea typeface="+mn-ea"/>
                          <a:cs typeface="+mn-cs"/>
                        </a:rPr>
                        <a:t>ATS n.2 Brescia Ovest </a:t>
                      </a:r>
                    </a:p>
                    <a:p>
                      <a:r>
                        <a:rPr lang="it-IT" sz="1100" kern="1200" dirty="0">
                          <a:solidFill>
                            <a:schemeClr val="dk1"/>
                          </a:solidFill>
                          <a:effectLst/>
                          <a:latin typeface="+mn-lt"/>
                          <a:ea typeface="+mn-ea"/>
                          <a:cs typeface="+mn-cs"/>
                        </a:rPr>
                        <a:t>n.2 appartamenti c/o Comune di Ospitaletto</a:t>
                      </a:r>
                    </a:p>
                    <a:p>
                      <a:pPr marL="171450" indent="-171450">
                        <a:buFontTx/>
                        <a:buChar char="-"/>
                      </a:pPr>
                      <a:r>
                        <a:rPr lang="it-IT" sz="1100" kern="1200" dirty="0">
                          <a:solidFill>
                            <a:schemeClr val="dk1"/>
                          </a:solidFill>
                          <a:effectLst/>
                          <a:latin typeface="+mn-lt"/>
                          <a:ea typeface="+mn-ea"/>
                          <a:cs typeface="+mn-cs"/>
                        </a:rPr>
                        <a:t>1 Coordinatore</a:t>
                      </a:r>
                    </a:p>
                    <a:p>
                      <a:pPr marL="171450" indent="-171450">
                        <a:buFontTx/>
                        <a:buChar char="-"/>
                      </a:pPr>
                      <a:r>
                        <a:rPr lang="it-IT" sz="1100" kern="1200" dirty="0">
                          <a:solidFill>
                            <a:schemeClr val="dk1"/>
                          </a:solidFill>
                          <a:effectLst/>
                          <a:latin typeface="+mn-lt"/>
                          <a:ea typeface="+mn-ea"/>
                          <a:cs typeface="+mn-cs"/>
                        </a:rPr>
                        <a:t>1 operatore</a:t>
                      </a:r>
                    </a:p>
                    <a:p>
                      <a:pPr marL="171450" indent="-171450">
                        <a:buFontTx/>
                        <a:buChar char="-"/>
                      </a:pPr>
                      <a:r>
                        <a:rPr lang="it-IT" sz="1100" kern="1200" dirty="0">
                          <a:solidFill>
                            <a:schemeClr val="dk1"/>
                          </a:solidFill>
                          <a:effectLst/>
                          <a:latin typeface="+mn-lt"/>
                          <a:ea typeface="+mn-ea"/>
                          <a:cs typeface="+mn-cs"/>
                        </a:rPr>
                        <a:t>Altri professionisti </a:t>
                      </a:r>
                    </a:p>
                    <a:p>
                      <a:pPr marL="0" indent="0">
                        <a:buFontTx/>
                        <a:buNone/>
                      </a:pPr>
                      <a:endParaRPr lang="it-IT" sz="1100" kern="1200" dirty="0">
                        <a:solidFill>
                          <a:schemeClr val="dk1"/>
                        </a:solidFill>
                        <a:effectLst/>
                        <a:latin typeface="+mn-lt"/>
                        <a:ea typeface="+mn-ea"/>
                        <a:cs typeface="+mn-cs"/>
                      </a:endParaRPr>
                    </a:p>
                    <a:p>
                      <a:r>
                        <a:rPr lang="it-IT" sz="1100" kern="1200" dirty="0">
                          <a:solidFill>
                            <a:schemeClr val="dk1"/>
                          </a:solidFill>
                          <a:effectLst/>
                          <a:latin typeface="+mn-lt"/>
                          <a:ea typeface="+mn-ea"/>
                          <a:cs typeface="+mn-cs"/>
                        </a:rPr>
                        <a:t>Per ATS n.3 Brescia Est </a:t>
                      </a:r>
                    </a:p>
                    <a:p>
                      <a:r>
                        <a:rPr lang="it-IT" sz="1100" kern="1200" dirty="0">
                          <a:solidFill>
                            <a:schemeClr val="dk1"/>
                          </a:solidFill>
                          <a:effectLst/>
                          <a:latin typeface="+mn-lt"/>
                          <a:ea typeface="+mn-ea"/>
                          <a:cs typeface="+mn-cs"/>
                        </a:rPr>
                        <a:t>n.2 appartamenti c/o Comune di Flero e San Zeno</a:t>
                      </a:r>
                    </a:p>
                    <a:p>
                      <a:pPr marL="171450" indent="-171450">
                        <a:buFontTx/>
                        <a:buChar char="-"/>
                      </a:pPr>
                      <a:r>
                        <a:rPr lang="it-IT" sz="1100" kern="1200" dirty="0">
                          <a:solidFill>
                            <a:schemeClr val="dk1"/>
                          </a:solidFill>
                          <a:effectLst/>
                          <a:latin typeface="+mn-lt"/>
                          <a:ea typeface="+mn-ea"/>
                          <a:cs typeface="+mn-cs"/>
                        </a:rPr>
                        <a:t>1 Coordinatore</a:t>
                      </a:r>
                    </a:p>
                    <a:p>
                      <a:pPr marL="171450" indent="-171450">
                        <a:buFontTx/>
                        <a:buChar char="-"/>
                      </a:pPr>
                      <a:r>
                        <a:rPr lang="it-IT" sz="1100" kern="1200" dirty="0">
                          <a:solidFill>
                            <a:schemeClr val="dk1"/>
                          </a:solidFill>
                          <a:effectLst/>
                          <a:latin typeface="+mn-lt"/>
                          <a:ea typeface="+mn-ea"/>
                          <a:cs typeface="+mn-cs"/>
                        </a:rPr>
                        <a:t>1 operatore</a:t>
                      </a:r>
                      <a:endParaRPr lang="it-IT" sz="1100" dirty="0"/>
                    </a:p>
                    <a:p>
                      <a:endParaRPr lang="it-IT" sz="1100" dirty="0"/>
                    </a:p>
                    <a:p>
                      <a:r>
                        <a:rPr lang="it-IT" sz="1100" dirty="0"/>
                        <a:t>Le equipe operative/Multidisciplinari saranno costituite:</a:t>
                      </a:r>
                    </a:p>
                    <a:p>
                      <a:r>
                        <a:rPr lang="it-IT" sz="1100" dirty="0"/>
                        <a:t>- </a:t>
                      </a:r>
                      <a:r>
                        <a:rPr lang="it-IT" sz="1100" dirty="0" err="1"/>
                        <a:t>a.s.</a:t>
                      </a:r>
                      <a:r>
                        <a:rPr lang="it-IT" sz="1100" dirty="0"/>
                        <a:t> del servizio sociale di base;</a:t>
                      </a:r>
                    </a:p>
                    <a:p>
                      <a:pPr marL="0" indent="0">
                        <a:buFontTx/>
                        <a:buNone/>
                      </a:pPr>
                      <a:r>
                        <a:rPr lang="it-IT" sz="1100" dirty="0"/>
                        <a:t>-</a:t>
                      </a:r>
                      <a:r>
                        <a:rPr lang="it-IT" sz="1100" dirty="0" err="1"/>
                        <a:t>a.s.</a:t>
                      </a:r>
                      <a:r>
                        <a:rPr lang="it-IT" sz="1100" dirty="0"/>
                        <a:t> area povertà/inclusione delle 2 Aziende;</a:t>
                      </a:r>
                    </a:p>
                    <a:p>
                      <a:pPr marL="0" indent="0">
                        <a:buFontTx/>
                        <a:buNone/>
                      </a:pPr>
                      <a:r>
                        <a:rPr lang="it-IT" sz="1100" dirty="0"/>
                        <a:t>- operatori dei servizi specialistici ;</a:t>
                      </a:r>
                    </a:p>
                    <a:p>
                      <a:pPr marL="0" indent="0">
                        <a:buFontTx/>
                        <a:buNone/>
                      </a:pPr>
                      <a:r>
                        <a:rPr lang="it-IT" sz="1100" dirty="0"/>
                        <a:t>- educatori/operatori dell’ATS;</a:t>
                      </a:r>
                    </a:p>
                    <a:p>
                      <a:pPr marL="0" indent="0">
                        <a:buFontTx/>
                        <a:buNone/>
                      </a:pPr>
                      <a:r>
                        <a:rPr lang="it-IT" sz="1100" dirty="0"/>
                        <a:t>- Il beneficiario </a:t>
                      </a:r>
                    </a:p>
                  </a:txBody>
                  <a:tcPr/>
                </a:tc>
                <a:tc>
                  <a:txBody>
                    <a:bodyPr/>
                    <a:lstStyle/>
                    <a:p>
                      <a:endParaRPr lang="it-IT" dirty="0"/>
                    </a:p>
                  </a:txBody>
                  <a:tcPr/>
                </a:tc>
                <a:tc>
                  <a:txBody>
                    <a:bodyPr/>
                    <a:lstStyle/>
                    <a:p>
                      <a:r>
                        <a:rPr lang="it-IT" sz="1100" dirty="0"/>
                        <a:t>Le equipe multidisciplinari:</a:t>
                      </a:r>
                    </a:p>
                    <a:p>
                      <a:pPr marL="171450" indent="-171450">
                        <a:buFontTx/>
                        <a:buChar char="-"/>
                      </a:pPr>
                      <a:r>
                        <a:rPr lang="it-IT" sz="1100" dirty="0"/>
                        <a:t>Predispongono i progetti individualizzati e curano la loro realizzazione.</a:t>
                      </a:r>
                    </a:p>
                    <a:p>
                      <a:pPr marL="171450" indent="-171450">
                        <a:buFontTx/>
                        <a:buChar char="-"/>
                      </a:pPr>
                      <a:r>
                        <a:rPr lang="it-IT" sz="1100" kern="1200" dirty="0">
                          <a:solidFill>
                            <a:schemeClr val="dk1"/>
                          </a:solidFill>
                          <a:effectLst/>
                          <a:latin typeface="+mn-lt"/>
                          <a:ea typeface="+mn-ea"/>
                          <a:cs typeface="+mn-cs"/>
                        </a:rPr>
                        <a:t>Svolgono funzioni tecnico professionali in qualità di </a:t>
                      </a:r>
                      <a:r>
                        <a:rPr lang="it-IT" sz="1100" i="1" kern="1200" dirty="0">
                          <a:solidFill>
                            <a:schemeClr val="dk1"/>
                          </a:solidFill>
                          <a:effectLst/>
                          <a:latin typeface="+mn-lt"/>
                          <a:ea typeface="+mn-ea"/>
                          <a:cs typeface="+mn-cs"/>
                        </a:rPr>
                        <a:t>case manager </a:t>
                      </a:r>
                    </a:p>
                    <a:p>
                      <a:pPr marL="171450" indent="-171450">
                        <a:buFontTx/>
                        <a:buChar char="-"/>
                      </a:pPr>
                      <a:r>
                        <a:rPr lang="it-IT" sz="1100" kern="1200" dirty="0">
                          <a:solidFill>
                            <a:schemeClr val="dk1"/>
                          </a:solidFill>
                          <a:effectLst/>
                          <a:latin typeface="+mn-lt"/>
                          <a:ea typeface="+mn-ea"/>
                          <a:cs typeface="+mn-cs"/>
                        </a:rPr>
                        <a:t>gestiranno l’area dell’abitare.</a:t>
                      </a:r>
                    </a:p>
                    <a:p>
                      <a:pPr marL="171450" indent="-171450">
                        <a:buFontTx/>
                        <a:buChar char="-"/>
                      </a:pPr>
                      <a:r>
                        <a:rPr lang="it-IT" sz="1100" kern="1200" dirty="0">
                          <a:solidFill>
                            <a:schemeClr val="dk1"/>
                          </a:solidFill>
                          <a:effectLst/>
                          <a:latin typeface="+mn-lt"/>
                          <a:ea typeface="+mn-ea"/>
                          <a:cs typeface="+mn-cs"/>
                        </a:rPr>
                        <a:t>seguiranno l’area del lavoro e avvio dei tirocini </a:t>
                      </a:r>
                    </a:p>
                    <a:p>
                      <a:pPr marL="171450" indent="-171450">
                        <a:buFontTx/>
                        <a:buChar char="-"/>
                      </a:pPr>
                      <a:r>
                        <a:rPr lang="it-IT" sz="1100" kern="1200" dirty="0">
                          <a:solidFill>
                            <a:schemeClr val="dk1"/>
                          </a:solidFill>
                          <a:effectLst/>
                          <a:latin typeface="+mn-lt"/>
                          <a:ea typeface="+mn-ea"/>
                          <a:cs typeface="+mn-cs"/>
                        </a:rPr>
                        <a:t>svolgeranno  funzioni organizzative di </a:t>
                      </a:r>
                      <a:r>
                        <a:rPr lang="it-IT" sz="1100" i="1" kern="1200" dirty="0">
                          <a:solidFill>
                            <a:schemeClr val="dk1"/>
                          </a:solidFill>
                          <a:effectLst/>
                          <a:latin typeface="+mn-lt"/>
                          <a:ea typeface="+mn-ea"/>
                          <a:cs typeface="+mn-cs"/>
                        </a:rPr>
                        <a:t>network manager</a:t>
                      </a:r>
                      <a:endParaRPr lang="it-IT" sz="1100" dirty="0"/>
                    </a:p>
                    <a:p>
                      <a:pPr marL="171450" indent="-171450">
                        <a:buFontTx/>
                        <a:buChar char="-"/>
                      </a:pPr>
                      <a:endParaRPr lang="it-IT" sz="1100" dirty="0"/>
                    </a:p>
                  </a:txBody>
                  <a:tcPr/>
                </a:tc>
                <a:extLst>
                  <a:ext uri="{0D108BD9-81ED-4DB2-BD59-A6C34878D82A}">
                    <a16:rowId xmlns:a16="http://schemas.microsoft.com/office/drawing/2014/main" val="3868731745"/>
                  </a:ext>
                </a:extLst>
              </a:tr>
              <a:tr h="343399">
                <a:tc vMerge="1">
                  <a:txBody>
                    <a:bodyPr/>
                    <a:lstStyle/>
                    <a:p>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extLst>
                  <a:ext uri="{0D108BD9-81ED-4DB2-BD59-A6C34878D82A}">
                    <a16:rowId xmlns:a16="http://schemas.microsoft.com/office/drawing/2014/main" val="1255829356"/>
                  </a:ext>
                </a:extLst>
              </a:tr>
            </a:tbl>
          </a:graphicData>
        </a:graphic>
      </p:graphicFrame>
    </p:spTree>
    <p:extLst>
      <p:ext uri="{BB962C8B-B14F-4D97-AF65-F5344CB8AC3E}">
        <p14:creationId xmlns:p14="http://schemas.microsoft.com/office/powerpoint/2010/main" val="1621821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a:extLst>
              <a:ext uri="{FF2B5EF4-FFF2-40B4-BE49-F238E27FC236}">
                <a16:creationId xmlns:a16="http://schemas.microsoft.com/office/drawing/2014/main" id="{B05B5534-33C2-70FF-4E77-6BFFB415B21B}"/>
              </a:ext>
            </a:extLst>
          </p:cNvPr>
          <p:cNvGraphicFramePr>
            <a:graphicFrameLocks noGrp="1"/>
          </p:cNvGraphicFramePr>
          <p:nvPr>
            <p:extLst>
              <p:ext uri="{D42A27DB-BD31-4B8C-83A1-F6EECF244321}">
                <p14:modId xmlns:p14="http://schemas.microsoft.com/office/powerpoint/2010/main" val="4288726487"/>
              </p:ext>
            </p:extLst>
          </p:nvPr>
        </p:nvGraphicFramePr>
        <p:xfrm>
          <a:off x="92597" y="0"/>
          <a:ext cx="11947003" cy="6535016"/>
        </p:xfrm>
        <a:graphic>
          <a:graphicData uri="http://schemas.openxmlformats.org/drawingml/2006/table">
            <a:tbl>
              <a:tblPr firstRow="1" bandRow="1">
                <a:tableStyleId>{5C22544A-7EE6-4342-B048-85BDC9FD1C3A}</a:tableStyleId>
              </a:tblPr>
              <a:tblGrid>
                <a:gridCol w="1381640">
                  <a:extLst>
                    <a:ext uri="{9D8B030D-6E8A-4147-A177-3AD203B41FA5}">
                      <a16:colId xmlns:a16="http://schemas.microsoft.com/office/drawing/2014/main" val="116520681"/>
                    </a:ext>
                  </a:extLst>
                </a:gridCol>
                <a:gridCol w="2034553">
                  <a:extLst>
                    <a:ext uri="{9D8B030D-6E8A-4147-A177-3AD203B41FA5}">
                      <a16:colId xmlns:a16="http://schemas.microsoft.com/office/drawing/2014/main" val="117150647"/>
                    </a:ext>
                  </a:extLst>
                </a:gridCol>
                <a:gridCol w="1694398">
                  <a:extLst>
                    <a:ext uri="{9D8B030D-6E8A-4147-A177-3AD203B41FA5}">
                      <a16:colId xmlns:a16="http://schemas.microsoft.com/office/drawing/2014/main" val="866906056"/>
                    </a:ext>
                  </a:extLst>
                </a:gridCol>
                <a:gridCol w="2386350">
                  <a:extLst>
                    <a:ext uri="{9D8B030D-6E8A-4147-A177-3AD203B41FA5}">
                      <a16:colId xmlns:a16="http://schemas.microsoft.com/office/drawing/2014/main" val="3733760962"/>
                    </a:ext>
                  </a:extLst>
                </a:gridCol>
                <a:gridCol w="1456687">
                  <a:extLst>
                    <a:ext uri="{9D8B030D-6E8A-4147-A177-3AD203B41FA5}">
                      <a16:colId xmlns:a16="http://schemas.microsoft.com/office/drawing/2014/main" val="282165017"/>
                    </a:ext>
                  </a:extLst>
                </a:gridCol>
                <a:gridCol w="2993375">
                  <a:extLst>
                    <a:ext uri="{9D8B030D-6E8A-4147-A177-3AD203B41FA5}">
                      <a16:colId xmlns:a16="http://schemas.microsoft.com/office/drawing/2014/main" val="2949505374"/>
                    </a:ext>
                  </a:extLst>
                </a:gridCol>
              </a:tblGrid>
              <a:tr h="1219200">
                <a:tc>
                  <a:txBody>
                    <a:bodyPr/>
                    <a:lstStyle/>
                    <a:p>
                      <a:pPr algn="ctr">
                        <a:spcBef>
                          <a:spcPts val="300"/>
                        </a:spcBef>
                        <a:spcAft>
                          <a:spcPts val="300"/>
                        </a:spcAft>
                      </a:pPr>
                      <a:r>
                        <a:rPr lang="it-IT"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FUNZIONI DI GOVERNO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AUTORITÀ COLLEGIALI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AUTORITÀ INDIVIDUALI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COMPOSIZIONE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COMPITI/RESPONSABILITÀ</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it-IT"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FUNZIONI DI GOVERNO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97654619"/>
                  </a:ext>
                </a:extLst>
              </a:tr>
              <a:tr h="5315816">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it-IT" b="1" dirty="0"/>
                    </a:p>
                    <a:p>
                      <a:pPr marL="0" marR="0" lvl="0" indent="0" defTabSz="914400" eaLnBrk="1" fontAlgn="auto" latinLnBrk="0" hangingPunct="1">
                        <a:lnSpc>
                          <a:spcPct val="100000"/>
                        </a:lnSpc>
                        <a:spcBef>
                          <a:spcPts val="0"/>
                        </a:spcBef>
                        <a:spcAft>
                          <a:spcPts val="0"/>
                        </a:spcAft>
                        <a:buClrTx/>
                        <a:buSzTx/>
                        <a:buFontTx/>
                        <a:buNone/>
                        <a:tabLst/>
                        <a:defRPr/>
                      </a:pPr>
                      <a:endParaRPr lang="it-IT" b="1" dirty="0"/>
                    </a:p>
                    <a:p>
                      <a:pPr marL="0" marR="0" lvl="0" indent="0" defTabSz="914400" eaLnBrk="1" fontAlgn="auto" latinLnBrk="0" hangingPunct="1">
                        <a:lnSpc>
                          <a:spcPct val="100000"/>
                        </a:lnSpc>
                        <a:spcBef>
                          <a:spcPts val="0"/>
                        </a:spcBef>
                        <a:spcAft>
                          <a:spcPts val="0"/>
                        </a:spcAft>
                        <a:buClrTx/>
                        <a:buSzTx/>
                        <a:buFontTx/>
                        <a:buNone/>
                        <a:tabLst/>
                        <a:defRPr/>
                      </a:pPr>
                      <a:endParaRPr lang="it-IT" b="1" dirty="0"/>
                    </a:p>
                    <a:p>
                      <a:pPr marL="0" marR="0" lvl="0" indent="0" defTabSz="914400" eaLnBrk="1" fontAlgn="auto" latinLnBrk="0" hangingPunct="1">
                        <a:lnSpc>
                          <a:spcPct val="100000"/>
                        </a:lnSpc>
                        <a:spcBef>
                          <a:spcPts val="0"/>
                        </a:spcBef>
                        <a:spcAft>
                          <a:spcPts val="0"/>
                        </a:spcAft>
                        <a:buClrTx/>
                        <a:buSzTx/>
                        <a:buFontTx/>
                        <a:buNone/>
                        <a:tabLst/>
                        <a:defRPr/>
                      </a:pPr>
                      <a:endParaRPr lang="it-IT" b="1" dirty="0"/>
                    </a:p>
                    <a:p>
                      <a:pPr marL="0" marR="0" lvl="0" indent="0" defTabSz="914400" eaLnBrk="1" fontAlgn="auto" latinLnBrk="0" hangingPunct="1">
                        <a:lnSpc>
                          <a:spcPct val="100000"/>
                        </a:lnSpc>
                        <a:spcBef>
                          <a:spcPts val="0"/>
                        </a:spcBef>
                        <a:spcAft>
                          <a:spcPts val="0"/>
                        </a:spcAft>
                        <a:buClrTx/>
                        <a:buSzTx/>
                        <a:buFontTx/>
                        <a:buNone/>
                        <a:tabLst/>
                        <a:defRPr/>
                      </a:pPr>
                      <a:endParaRPr lang="it-IT" b="1" dirty="0"/>
                    </a:p>
                    <a:p>
                      <a:pPr marL="0" marR="0" lvl="0" indent="0" defTabSz="914400" eaLnBrk="1" fontAlgn="auto" latinLnBrk="0" hangingPunct="1">
                        <a:lnSpc>
                          <a:spcPct val="100000"/>
                        </a:lnSpc>
                        <a:spcBef>
                          <a:spcPts val="0"/>
                        </a:spcBef>
                        <a:spcAft>
                          <a:spcPts val="0"/>
                        </a:spcAft>
                        <a:buClrTx/>
                        <a:buSzTx/>
                        <a:buFontTx/>
                        <a:buNone/>
                        <a:tabLst/>
                        <a:defRPr/>
                      </a:pPr>
                      <a:r>
                        <a:rPr lang="it-IT" b="1" dirty="0"/>
                        <a:t>Operative</a:t>
                      </a:r>
                      <a:r>
                        <a:rPr lang="it-IT" dirty="0"/>
                        <a:t> </a:t>
                      </a:r>
                    </a:p>
                    <a:p>
                      <a:endParaRPr lang="it-IT" dirty="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100" dirty="0"/>
                        <a:t>Equipe operative </a:t>
                      </a:r>
                    </a:p>
                    <a:p>
                      <a:pPr marL="0" marR="0" lvl="0" indent="0" defTabSz="914400" eaLnBrk="1" fontAlgn="auto" latinLnBrk="0" hangingPunct="1">
                        <a:lnSpc>
                          <a:spcPct val="100000"/>
                        </a:lnSpc>
                        <a:spcBef>
                          <a:spcPts val="0"/>
                        </a:spcBef>
                        <a:spcAft>
                          <a:spcPts val="0"/>
                        </a:spcAft>
                        <a:buClrTx/>
                        <a:buSzTx/>
                        <a:buFontTx/>
                        <a:buNone/>
                        <a:tabLst/>
                        <a:defRPr/>
                      </a:pPr>
                      <a:r>
                        <a:rPr lang="it-IT" sz="1100" dirty="0"/>
                        <a:t> Sportello Casa</a:t>
                      </a:r>
                    </a:p>
                    <a:p>
                      <a:endParaRPr lang="it-IT" sz="1100" dirty="0"/>
                    </a:p>
                  </a:txBody>
                  <a:tcPr/>
                </a:tc>
                <a:tc>
                  <a:txBody>
                    <a:bodyPr/>
                    <a:lstStyle/>
                    <a:p>
                      <a:endParaRPr lang="it-IT" dirty="0"/>
                    </a:p>
                  </a:txBody>
                  <a:tcPr/>
                </a:tc>
                <a:tc>
                  <a:txBody>
                    <a:bodyPr/>
                    <a:lstStyle/>
                    <a:p>
                      <a:pPr marL="0" indent="0">
                        <a:buNone/>
                      </a:pPr>
                      <a:r>
                        <a:rPr lang="it-IT" sz="1100" kern="0" dirty="0">
                          <a:solidFill>
                            <a:schemeClr val="dk1"/>
                          </a:solidFill>
                          <a:effectLst/>
                          <a:latin typeface="+mn-lt"/>
                          <a:ea typeface="+mn-ea"/>
                          <a:cs typeface="+mn-cs"/>
                        </a:rPr>
                        <a:t>n.1 equipe operativa per </a:t>
                      </a:r>
                      <a:r>
                        <a:rPr lang="it-IT" sz="1100" kern="1200" dirty="0">
                          <a:solidFill>
                            <a:schemeClr val="dk1"/>
                          </a:solidFill>
                          <a:effectLst/>
                          <a:latin typeface="+mn-lt"/>
                          <a:ea typeface="+mn-ea"/>
                          <a:cs typeface="+mn-cs"/>
                        </a:rPr>
                        <a:t>ATS n.2 Brescia Ovest e per ATS n.3 Brescia Est, così composta:</a:t>
                      </a:r>
                    </a:p>
                    <a:p>
                      <a:pPr marL="0" indent="0">
                        <a:buNone/>
                      </a:pPr>
                      <a:endParaRPr lang="it-IT" sz="1100" kern="1200" dirty="0">
                        <a:solidFill>
                          <a:schemeClr val="dk1"/>
                        </a:solidFill>
                        <a:effectLst/>
                        <a:latin typeface="+mn-lt"/>
                        <a:ea typeface="+mn-ea"/>
                        <a:cs typeface="+mn-cs"/>
                      </a:endParaRPr>
                    </a:p>
                    <a:p>
                      <a:pPr marL="171450" indent="-171450">
                        <a:buFontTx/>
                        <a:buChar char="-"/>
                      </a:pPr>
                      <a:r>
                        <a:rPr lang="it-IT" sz="1100" kern="1200" dirty="0">
                          <a:solidFill>
                            <a:schemeClr val="dk1"/>
                          </a:solidFill>
                          <a:effectLst/>
                          <a:latin typeface="+mn-lt"/>
                          <a:ea typeface="+mn-ea"/>
                          <a:cs typeface="+mn-cs"/>
                        </a:rPr>
                        <a:t>Case manager e operatrice della mediazione degli affitti </a:t>
                      </a:r>
                    </a:p>
                    <a:p>
                      <a:pPr marL="171450" indent="-171450">
                        <a:buFontTx/>
                        <a:buChar char="-"/>
                      </a:pPr>
                      <a:r>
                        <a:rPr lang="it-IT" sz="1100" kern="1200" dirty="0">
                          <a:solidFill>
                            <a:schemeClr val="dk1"/>
                          </a:solidFill>
                          <a:effectLst/>
                          <a:latin typeface="+mn-lt"/>
                          <a:ea typeface="+mn-ea"/>
                          <a:cs typeface="+mn-cs"/>
                        </a:rPr>
                        <a:t>Geometra e operatore della mediazione degli affitti</a:t>
                      </a:r>
                    </a:p>
                  </a:txBody>
                  <a:tcPr/>
                </a:tc>
                <a:tc>
                  <a:txBody>
                    <a:bodyPr/>
                    <a:lstStyle/>
                    <a:p>
                      <a:endParaRPr lang="it-IT" dirty="0"/>
                    </a:p>
                  </a:txBody>
                  <a:tcPr/>
                </a:tc>
                <a:tc>
                  <a:txBody>
                    <a:bodyPr/>
                    <a:lstStyle/>
                    <a:p>
                      <a:r>
                        <a:rPr lang="it-IT" sz="1100" kern="1200" dirty="0">
                          <a:solidFill>
                            <a:schemeClr val="dk1"/>
                          </a:solidFill>
                          <a:effectLst/>
                          <a:latin typeface="+mn-lt"/>
                          <a:ea typeface="+mn-ea"/>
                          <a:cs typeface="+mn-cs"/>
                        </a:rPr>
                        <a:t>L’ equipe avrà il compito di:</a:t>
                      </a:r>
                    </a:p>
                    <a:p>
                      <a:endParaRPr lang="it-IT" sz="1100" kern="1200" dirty="0">
                        <a:solidFill>
                          <a:schemeClr val="dk1"/>
                        </a:solidFill>
                        <a:effectLst/>
                        <a:latin typeface="+mn-lt"/>
                        <a:ea typeface="+mn-ea"/>
                        <a:cs typeface="+mn-cs"/>
                      </a:endParaRPr>
                    </a:p>
                    <a:p>
                      <a:pPr marL="171450" indent="-171450">
                        <a:buFontTx/>
                        <a:buChar char="-"/>
                      </a:pPr>
                      <a:r>
                        <a:rPr lang="it-IT" sz="1100" kern="1200" dirty="0">
                          <a:solidFill>
                            <a:schemeClr val="dk1"/>
                          </a:solidFill>
                          <a:effectLst/>
                          <a:latin typeface="+mn-lt"/>
                          <a:ea typeface="+mn-ea"/>
                          <a:cs typeface="+mn-cs"/>
                        </a:rPr>
                        <a:t>indagare le dimensioni e le dinamiche del mercato immobiliare privato delle due ATS;</a:t>
                      </a:r>
                    </a:p>
                    <a:p>
                      <a:pPr marL="171450" indent="-171450">
                        <a:buFontTx/>
                        <a:buChar char="-"/>
                      </a:pPr>
                      <a:r>
                        <a:rPr lang="it-IT" sz="1100" kern="1200" dirty="0">
                          <a:solidFill>
                            <a:schemeClr val="dk1"/>
                          </a:solidFill>
                          <a:effectLst/>
                          <a:latin typeface="+mn-lt"/>
                          <a:ea typeface="+mn-ea"/>
                          <a:cs typeface="+mn-cs"/>
                        </a:rPr>
                        <a:t>Mappare il patrimonio del servizio abitativo pubblico (dei Comuni e dell’ALER) inutilizzato per carenze manutentive e l’analisi del patrimonio immobiliare del terzo settore, Fondazioni e Parrocchie esistente nei due Ambiti</a:t>
                      </a:r>
                    </a:p>
                    <a:p>
                      <a:pPr marL="171450" indent="-171450">
                        <a:buFontTx/>
                        <a:buChar char="-"/>
                      </a:pPr>
                      <a:r>
                        <a:rPr lang="it-IT" sz="1100" kern="1200" dirty="0">
                          <a:solidFill>
                            <a:schemeClr val="dk1"/>
                          </a:solidFill>
                          <a:effectLst/>
                          <a:latin typeface="+mn-lt"/>
                          <a:ea typeface="+mn-ea"/>
                          <a:cs typeface="+mn-cs"/>
                        </a:rPr>
                        <a:t>raccogliere  le domande e i fabbisogni degli aspiranti inquilini,</a:t>
                      </a:r>
                    </a:p>
                    <a:p>
                      <a:pPr marL="171450" indent="-171450">
                        <a:buFontTx/>
                        <a:buChar char="-"/>
                      </a:pPr>
                      <a:r>
                        <a:rPr lang="it-IT" sz="1100" kern="1200" dirty="0">
                          <a:solidFill>
                            <a:schemeClr val="dk1"/>
                          </a:solidFill>
                          <a:effectLst/>
                          <a:latin typeface="+mn-lt"/>
                          <a:ea typeface="+mn-ea"/>
                          <a:cs typeface="+mn-cs"/>
                        </a:rPr>
                        <a:t> creazione di accordi con i soggetti che si occupano dell’abitare e soprattutto gli strumenti di garanzia e di mediazione nei confronti dei locatari;</a:t>
                      </a:r>
                    </a:p>
                    <a:p>
                      <a:pPr marL="171450" marR="0" lvl="0" indent="-171450" defTabSz="914400" eaLnBrk="1" fontAlgn="auto" latinLnBrk="0" hangingPunct="1">
                        <a:lnSpc>
                          <a:spcPct val="100000"/>
                        </a:lnSpc>
                        <a:spcBef>
                          <a:spcPts val="0"/>
                        </a:spcBef>
                        <a:spcAft>
                          <a:spcPts val="0"/>
                        </a:spcAft>
                        <a:buClrTx/>
                        <a:buSzTx/>
                        <a:buFontTx/>
                        <a:buChar char="-"/>
                        <a:tabLst/>
                        <a:defRPr/>
                      </a:pPr>
                      <a:r>
                        <a:rPr lang="it-IT" sz="1100" kern="1200" dirty="0">
                          <a:solidFill>
                            <a:schemeClr val="dk1"/>
                          </a:solidFill>
                          <a:effectLst/>
                          <a:latin typeface="+mn-lt"/>
                          <a:ea typeface="+mn-ea"/>
                          <a:cs typeface="+mn-cs"/>
                        </a:rPr>
                        <a:t>Sperimentazione di nuovi modelli di abitare (co-housing, abitazione condivisa);</a:t>
                      </a:r>
                    </a:p>
                    <a:p>
                      <a:pPr marL="171450" marR="0" lvl="0" indent="-171450" defTabSz="914400" eaLnBrk="1" fontAlgn="auto" latinLnBrk="0" hangingPunct="1">
                        <a:lnSpc>
                          <a:spcPct val="100000"/>
                        </a:lnSpc>
                        <a:spcBef>
                          <a:spcPts val="0"/>
                        </a:spcBef>
                        <a:spcAft>
                          <a:spcPts val="0"/>
                        </a:spcAft>
                        <a:buClrTx/>
                        <a:buSzTx/>
                        <a:buFontTx/>
                        <a:buChar char="-"/>
                        <a:tabLst/>
                        <a:defRPr/>
                      </a:pPr>
                      <a:r>
                        <a:rPr lang="it-IT" sz="1100" kern="1200" dirty="0">
                          <a:solidFill>
                            <a:schemeClr val="dk1"/>
                          </a:solidFill>
                          <a:effectLst/>
                          <a:latin typeface="+mn-lt"/>
                          <a:ea typeface="+mn-ea"/>
                          <a:cs typeface="+mn-cs"/>
                        </a:rPr>
                        <a:t>Sperimentazione con i comuni di una gestione condivisa dei servizi abitativi pubblici disponibili</a:t>
                      </a:r>
                    </a:p>
                  </a:txBody>
                  <a:tcPr/>
                </a:tc>
                <a:extLst>
                  <a:ext uri="{0D108BD9-81ED-4DB2-BD59-A6C34878D82A}">
                    <a16:rowId xmlns:a16="http://schemas.microsoft.com/office/drawing/2014/main" val="1612822970"/>
                  </a:ext>
                </a:extLst>
              </a:tr>
            </a:tbl>
          </a:graphicData>
        </a:graphic>
      </p:graphicFrame>
    </p:spTree>
    <p:extLst>
      <p:ext uri="{BB962C8B-B14F-4D97-AF65-F5344CB8AC3E}">
        <p14:creationId xmlns:p14="http://schemas.microsoft.com/office/powerpoint/2010/main" val="2837195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D8837A-C8E5-4A4B-3EB4-8A33A0EB720B}"/>
              </a:ext>
            </a:extLst>
          </p:cNvPr>
          <p:cNvSpPr>
            <a:spLocks noGrp="1"/>
          </p:cNvSpPr>
          <p:nvPr>
            <p:ph type="title"/>
          </p:nvPr>
        </p:nvSpPr>
        <p:spPr>
          <a:xfrm>
            <a:off x="381001" y="152401"/>
            <a:ext cx="11245144" cy="1021644"/>
          </a:xfrm>
        </p:spPr>
        <p:txBody>
          <a:bodyPr>
            <a:normAutofit fontScale="90000"/>
          </a:bodyPr>
          <a:lstStyle/>
          <a:p>
            <a:pPr algn="ctr"/>
            <a:r>
              <a:rPr lang="it-IT" sz="1200" dirty="0">
                <a:solidFill>
                  <a:schemeClr val="dk1"/>
                </a:solidFill>
                <a:latin typeface="Calibri" panose="020F0502020204030204" pitchFamily="34" charset="0"/>
                <a:cs typeface="Times New Roman" panose="02020603050405020304" pitchFamily="18" charset="0"/>
              </a:rPr>
              <a:t/>
            </a:r>
            <a:br>
              <a:rPr lang="it-IT" sz="1200" dirty="0">
                <a:solidFill>
                  <a:schemeClr val="dk1"/>
                </a:solidFill>
                <a:latin typeface="Calibri" panose="020F0502020204030204" pitchFamily="34" charset="0"/>
                <a:cs typeface="Times New Roman" panose="02020603050405020304" pitchFamily="18" charset="0"/>
              </a:rPr>
            </a:br>
            <a:r>
              <a:rPr lang="it-IT" sz="1200" dirty="0">
                <a:solidFill>
                  <a:schemeClr val="dk1"/>
                </a:solidFill>
                <a:latin typeface="Calibri" panose="020F0502020204030204" pitchFamily="34" charset="0"/>
                <a:cs typeface="Times New Roman" panose="02020603050405020304" pitchFamily="18" charset="0"/>
              </a:rPr>
              <a:t/>
            </a:r>
            <a:br>
              <a:rPr lang="it-IT" sz="1200" dirty="0">
                <a:solidFill>
                  <a:schemeClr val="dk1"/>
                </a:solidFill>
                <a:latin typeface="Calibri" panose="020F0502020204030204" pitchFamily="34" charset="0"/>
                <a:cs typeface="Times New Roman" panose="02020603050405020304" pitchFamily="18" charset="0"/>
              </a:rPr>
            </a:br>
            <a:r>
              <a:rPr lang="it-IT" sz="4200" b="1" dirty="0">
                <a:effectLst>
                  <a:outerShdw blurRad="38100" dist="38100" dir="2700000" algn="tl">
                    <a:srgbClr val="000000">
                      <a:alpha val="43137"/>
                    </a:srgbClr>
                  </a:outerShdw>
                </a:effectLst>
              </a:rPr>
              <a:t>Criteri di suddivisione tra i soggetti dell’ATS dei compiti operativi e delle conseguenti quote economiche </a:t>
            </a:r>
            <a:br>
              <a:rPr lang="it-IT" sz="4200" b="1" dirty="0">
                <a:effectLst>
                  <a:outerShdw blurRad="38100" dist="38100" dir="2700000" algn="tl">
                    <a:srgbClr val="000000">
                      <a:alpha val="43137"/>
                    </a:srgbClr>
                  </a:outerShdw>
                </a:effectLst>
              </a:rPr>
            </a:br>
            <a:r>
              <a:rPr lang="it-IT" sz="4200" b="1" dirty="0">
                <a:effectLst>
                  <a:outerShdw blurRad="38100" dist="38100" dir="2700000" algn="tl">
                    <a:srgbClr val="000000">
                      <a:alpha val="43137"/>
                    </a:srgbClr>
                  </a:outerShdw>
                </a:effectLst>
              </a:rPr>
              <a:t/>
            </a:r>
            <a:br>
              <a:rPr lang="it-IT" sz="4200" b="1" dirty="0">
                <a:effectLst>
                  <a:outerShdw blurRad="38100" dist="38100" dir="2700000" algn="tl">
                    <a:srgbClr val="000000">
                      <a:alpha val="43137"/>
                    </a:srgbClr>
                  </a:outerShdw>
                </a:effectLst>
              </a:rPr>
            </a:br>
            <a:r>
              <a:rPr lang="it-IT" sz="1200" dirty="0">
                <a:solidFill>
                  <a:schemeClr val="dk1"/>
                </a:solidFill>
                <a:latin typeface="Calibri" panose="020F0502020204030204" pitchFamily="34" charset="0"/>
                <a:cs typeface="Times New Roman" panose="02020603050405020304" pitchFamily="18" charset="0"/>
              </a:rPr>
              <a:t/>
            </a:r>
            <a:br>
              <a:rPr lang="it-IT" sz="1200" dirty="0">
                <a:solidFill>
                  <a:schemeClr val="dk1"/>
                </a:solidFill>
                <a:latin typeface="Calibri" panose="020F0502020204030204" pitchFamily="34" charset="0"/>
                <a:cs typeface="Times New Roman" panose="02020603050405020304" pitchFamily="18" charset="0"/>
              </a:rPr>
            </a:br>
            <a:r>
              <a:rPr lang="it-IT" sz="1200" dirty="0">
                <a:solidFill>
                  <a:schemeClr val="dk1"/>
                </a:solidFill>
                <a:latin typeface="Calibri" panose="020F0502020204030204" pitchFamily="34" charset="0"/>
                <a:cs typeface="Times New Roman" panose="02020603050405020304" pitchFamily="18" charset="0"/>
              </a:rPr>
              <a:t/>
            </a:r>
            <a:br>
              <a:rPr lang="it-IT" sz="1200" dirty="0">
                <a:solidFill>
                  <a:schemeClr val="dk1"/>
                </a:solidFill>
                <a:latin typeface="Calibri" panose="020F0502020204030204" pitchFamily="34" charset="0"/>
                <a:cs typeface="Times New Roman" panose="02020603050405020304" pitchFamily="18" charset="0"/>
              </a:rPr>
            </a:br>
            <a:r>
              <a:rPr lang="it-IT" sz="1200" dirty="0">
                <a:solidFill>
                  <a:schemeClr val="dk1"/>
                </a:solidFill>
                <a:latin typeface="Calibri" panose="020F0502020204030204" pitchFamily="34" charset="0"/>
                <a:cs typeface="Times New Roman" panose="02020603050405020304" pitchFamily="18" charset="0"/>
              </a:rPr>
              <a:t/>
            </a:r>
            <a:br>
              <a:rPr lang="it-IT" sz="1200" dirty="0">
                <a:solidFill>
                  <a:schemeClr val="dk1"/>
                </a:solidFill>
                <a:latin typeface="Calibri" panose="020F0502020204030204" pitchFamily="34" charset="0"/>
                <a:cs typeface="Times New Roman" panose="02020603050405020304" pitchFamily="18" charset="0"/>
              </a:rPr>
            </a:br>
            <a:r>
              <a:rPr lang="it-IT" sz="1200" dirty="0">
                <a:solidFill>
                  <a:schemeClr val="dk1"/>
                </a:solidFill>
                <a:latin typeface="Calibri" panose="020F0502020204030204" pitchFamily="34" charset="0"/>
                <a:cs typeface="Times New Roman" panose="02020603050405020304" pitchFamily="18" charset="0"/>
              </a:rPr>
              <a:t/>
            </a:r>
            <a:br>
              <a:rPr lang="it-IT" sz="1200" dirty="0">
                <a:solidFill>
                  <a:schemeClr val="dk1"/>
                </a:solidFill>
                <a:latin typeface="Calibri" panose="020F0502020204030204" pitchFamily="34" charset="0"/>
                <a:cs typeface="Times New Roman" panose="02020603050405020304" pitchFamily="18" charset="0"/>
              </a:rPr>
            </a:br>
            <a:r>
              <a:rPr lang="it-IT" sz="1200" dirty="0">
                <a:solidFill>
                  <a:schemeClr val="dk1"/>
                </a:solidFill>
                <a:latin typeface="Calibri" panose="020F0502020204030204" pitchFamily="34" charset="0"/>
                <a:cs typeface="Times New Roman" panose="02020603050405020304" pitchFamily="18" charset="0"/>
              </a:rPr>
              <a:t/>
            </a:r>
            <a:br>
              <a:rPr lang="it-IT" sz="1200" dirty="0">
                <a:solidFill>
                  <a:schemeClr val="dk1"/>
                </a:solidFill>
                <a:latin typeface="Calibri" panose="020F0502020204030204" pitchFamily="34" charset="0"/>
                <a:cs typeface="Times New Roman" panose="02020603050405020304" pitchFamily="18" charset="0"/>
              </a:rPr>
            </a:br>
            <a:r>
              <a:rPr lang="it-IT" sz="1200" dirty="0">
                <a:solidFill>
                  <a:schemeClr val="dk1"/>
                </a:solidFill>
                <a:latin typeface="Calibri" panose="020F0502020204030204" pitchFamily="34" charset="0"/>
                <a:cs typeface="Times New Roman" panose="02020603050405020304" pitchFamily="18" charset="0"/>
              </a:rPr>
              <a:t/>
            </a:r>
            <a:br>
              <a:rPr lang="it-IT" sz="1200" dirty="0">
                <a:solidFill>
                  <a:schemeClr val="dk1"/>
                </a:solidFill>
                <a:latin typeface="Calibri" panose="020F0502020204030204" pitchFamily="34" charset="0"/>
                <a:cs typeface="Times New Roman" panose="02020603050405020304" pitchFamily="18" charset="0"/>
              </a:rPr>
            </a:br>
            <a:r>
              <a:rPr lang="it-IT" sz="3600" b="1" dirty="0">
                <a:solidFill>
                  <a:srgbClr val="FF0000"/>
                </a:solidFill>
                <a:effectLst>
                  <a:outerShdw blurRad="38100" dist="38100" dir="2700000" algn="tl">
                    <a:srgbClr val="000000">
                      <a:alpha val="43137"/>
                    </a:srgbClr>
                  </a:outerShdw>
                </a:effectLst>
              </a:rPr>
              <a:t/>
            </a:r>
            <a:br>
              <a:rPr lang="it-IT" sz="3600" b="1" dirty="0">
                <a:solidFill>
                  <a:srgbClr val="FF0000"/>
                </a:solidFill>
                <a:effectLst>
                  <a:outerShdw blurRad="38100" dist="38100" dir="2700000" algn="tl">
                    <a:srgbClr val="000000">
                      <a:alpha val="43137"/>
                    </a:srgbClr>
                  </a:outerShdw>
                </a:effectLst>
              </a:rPr>
            </a:br>
            <a:r>
              <a:rPr lang="it-IT" sz="3600" b="1" dirty="0">
                <a:solidFill>
                  <a:srgbClr val="FF0000"/>
                </a:solidFill>
                <a:effectLst>
                  <a:outerShdw blurRad="38100" dist="38100" dir="2700000" algn="tl">
                    <a:srgbClr val="000000">
                      <a:alpha val="43137"/>
                    </a:srgbClr>
                  </a:outerShdw>
                </a:effectLst>
              </a:rPr>
              <a:t/>
            </a:r>
            <a:br>
              <a:rPr lang="it-IT" sz="3600" b="1" dirty="0">
                <a:solidFill>
                  <a:srgbClr val="FF0000"/>
                </a:solidFill>
                <a:effectLst>
                  <a:outerShdw blurRad="38100" dist="38100" dir="2700000" algn="tl">
                    <a:srgbClr val="000000">
                      <a:alpha val="43137"/>
                    </a:srgbClr>
                  </a:outerShdw>
                </a:effectLst>
              </a:rPr>
            </a:br>
            <a:r>
              <a:rPr lang="it-IT" sz="1200" dirty="0">
                <a:solidFill>
                  <a:schemeClr val="dk1"/>
                </a:solidFill>
                <a:latin typeface="Calibri" panose="020F0502020204030204" pitchFamily="34" charset="0"/>
                <a:cs typeface="Times New Roman" panose="02020603050405020304" pitchFamily="18" charset="0"/>
              </a:rPr>
              <a:t/>
            </a:r>
            <a:br>
              <a:rPr lang="it-IT" sz="1200" dirty="0">
                <a:solidFill>
                  <a:schemeClr val="dk1"/>
                </a:solidFill>
                <a:latin typeface="Calibri" panose="020F0502020204030204" pitchFamily="34" charset="0"/>
                <a:cs typeface="Times New Roman" panose="02020603050405020304" pitchFamily="18" charset="0"/>
              </a:rPr>
            </a:br>
            <a:endParaRPr lang="it-IT" sz="3200" b="1" dirty="0">
              <a:solidFill>
                <a:srgbClr val="FF0000"/>
              </a:solidFill>
              <a:effectLst>
                <a:outerShdw blurRad="38100" dist="38100" dir="2700000" algn="tl">
                  <a:srgbClr val="000000">
                    <a:alpha val="43137"/>
                  </a:srgbClr>
                </a:outerShdw>
              </a:effectLst>
            </a:endParaRPr>
          </a:p>
        </p:txBody>
      </p:sp>
      <p:sp>
        <p:nvSpPr>
          <p:cNvPr id="4" name="CasellaDiTesto 3">
            <a:extLst>
              <a:ext uri="{FF2B5EF4-FFF2-40B4-BE49-F238E27FC236}">
                <a16:creationId xmlns:a16="http://schemas.microsoft.com/office/drawing/2014/main" id="{0AB22E0D-A485-6C2D-FE08-0C0B9BF977BB}"/>
              </a:ext>
            </a:extLst>
          </p:cNvPr>
          <p:cNvSpPr txBox="1"/>
          <p:nvPr/>
        </p:nvSpPr>
        <p:spPr>
          <a:xfrm>
            <a:off x="381001" y="2133600"/>
            <a:ext cx="11461044" cy="3847207"/>
          </a:xfrm>
          <a:prstGeom prst="rect">
            <a:avLst/>
          </a:prstGeom>
          <a:noFill/>
        </p:spPr>
        <p:txBody>
          <a:bodyPr wrap="square">
            <a:spAutoFit/>
          </a:bodyPr>
          <a:lstStyle/>
          <a:p>
            <a:r>
              <a:rPr lang="it-IT" sz="1800" dirty="0">
                <a:effectLst/>
                <a:latin typeface="Calibri" panose="020F0502020204030204" pitchFamily="34" charset="0"/>
                <a:ea typeface="Calibri" panose="020F0502020204030204" pitchFamily="34" charset="0"/>
                <a:cs typeface="Times New Roman" panose="02020603050405020304" pitchFamily="18" charset="0"/>
              </a:rPr>
              <a:t>La definizione dei criteri di suddivisione tra i soggetti dell’ATS, dei compiti operativi e delle conseguenti quote economiche, relative alle compensazioni e ai cofinanziamenti, sono a tutti gli effetti oggetti di coprogettazione in quanto gli orientamenti adottati devono essere coerenti con quanto riportato dall’Avviso.</a:t>
            </a:r>
          </a:p>
          <a:p>
            <a:endParaRPr lang="it-IT" dirty="0">
              <a:latin typeface="Calibri" panose="020F0502020204030204" pitchFamily="34" charset="0"/>
              <a:cs typeface="Times New Roman" panose="02020603050405020304" pitchFamily="18" charset="0"/>
            </a:endParaRPr>
          </a:p>
          <a:p>
            <a:pPr>
              <a:spcBef>
                <a:spcPts val="600"/>
              </a:spcBef>
              <a:spcAft>
                <a:spcPts val="6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I criteri condivisi nel processo di coprogettazione saranno successivamente e autonomamente applicati dai soggetti aderenti alla costituita ATS che assume il ruolo di partner dell’Azienda Speciale Consortile “Ovest Solidale”.</a:t>
            </a:r>
          </a:p>
          <a:p>
            <a:r>
              <a:rPr lang="it-IT" sz="1800" dirty="0">
                <a:effectLst/>
                <a:latin typeface="Calibri" panose="020F0502020204030204" pitchFamily="34" charset="0"/>
                <a:ea typeface="Calibri" panose="020F0502020204030204" pitchFamily="34" charset="0"/>
                <a:cs typeface="Times New Roman" panose="02020603050405020304" pitchFamily="18" charset="0"/>
              </a:rPr>
              <a:t>I principali criteri di suddivisione tra i soggetti dell’ATS dei compiti operativi e delle conseguenti quote economiche sono:</a:t>
            </a:r>
            <a:endParaRPr lang="it-IT" dirty="0">
              <a:latin typeface="Calibri" panose="020F0502020204030204" pitchFamily="34" charset="0"/>
              <a:cs typeface="Times New Roman" panose="02020603050405020304" pitchFamily="18" charset="0"/>
            </a:endParaRPr>
          </a:p>
          <a:p>
            <a:endParaRPr lang="it-IT" dirty="0">
              <a:latin typeface="Calibri" panose="020F0502020204030204" pitchFamily="34" charset="0"/>
              <a:cs typeface="Times New Roman" panose="02020603050405020304" pitchFamily="18" charset="0"/>
            </a:endParaRPr>
          </a:p>
          <a:p>
            <a:r>
              <a:rPr lang="it-IT" sz="1800" b="1" dirty="0">
                <a:effectLst/>
                <a:latin typeface="Calibri" panose="020F0502020204030204" pitchFamily="34" charset="0"/>
                <a:ea typeface="Calibri" panose="020F0502020204030204" pitchFamily="34" charset="0"/>
                <a:cs typeface="Times New Roman" panose="02020603050405020304" pitchFamily="18" charset="0"/>
              </a:rPr>
              <a:t>1. Suddivisione percentuale dei compiti operativi e delle quote di compensazione economica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b="1" dirty="0">
                <a:effectLst/>
                <a:latin typeface="Calibri" panose="020F0502020204030204" pitchFamily="34" charset="0"/>
                <a:ea typeface="Calibri" panose="020F0502020204030204" pitchFamily="34" charset="0"/>
                <a:cs typeface="Times New Roman" panose="02020603050405020304" pitchFamily="18" charset="0"/>
              </a:rPr>
              <a:t>2. Suddivisione percentuale delle quote di cofinanziamento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b="1" dirty="0">
                <a:effectLst/>
                <a:latin typeface="Calibri" panose="020F0502020204030204" pitchFamily="34" charset="0"/>
                <a:ea typeface="Calibri" panose="020F0502020204030204" pitchFamily="34" charset="0"/>
                <a:cs typeface="Times New Roman" panose="02020603050405020304" pitchFamily="18" charset="0"/>
              </a:rPr>
              <a:t>3. Attribuzione dei ruoli di direzione e gestione a soggetti competenti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b="1" dirty="0">
                <a:effectLst/>
                <a:latin typeface="Calibri" panose="020F0502020204030204" pitchFamily="34" charset="0"/>
                <a:ea typeface="Calibri" panose="020F0502020204030204" pitchFamily="34" charset="0"/>
                <a:cs typeface="Times New Roman" panose="02020603050405020304" pitchFamily="18" charset="0"/>
              </a:rPr>
              <a:t>4. Costituzione di un unico gruppo operativo formato da personale dedicato ai percorsi di autonomia a favore </a:t>
            </a:r>
            <a:r>
              <a:rPr lang="it-IT" sz="1800" b="1">
                <a:latin typeface="Calibri" panose="020F0502020204030204" pitchFamily="34" charset="0"/>
                <a:ea typeface="Calibri" panose="020F0502020204030204" pitchFamily="34" charset="0"/>
                <a:cs typeface="Times New Roman" panose="02020603050405020304" pitchFamily="18" charset="0"/>
              </a:rPr>
              <a:t>di      </a:t>
            </a:r>
            <a:r>
              <a:rPr lang="it-IT" b="1">
                <a:effectLst/>
                <a:latin typeface="Calibri" panose="020F0502020204030204" pitchFamily="34" charset="0"/>
              </a:rPr>
              <a:t>persone </a:t>
            </a:r>
            <a:r>
              <a:rPr lang="it-IT" b="1" dirty="0">
                <a:effectLst/>
                <a:latin typeface="Calibri" panose="020F0502020204030204" pitchFamily="34" charset="0"/>
              </a:rPr>
              <a:t>ed i nuclei in condizione di elevata </a:t>
            </a:r>
            <a:r>
              <a:rPr lang="it-IT" b="1">
                <a:effectLst/>
                <a:latin typeface="Calibri" panose="020F0502020204030204" pitchFamily="34" charset="0"/>
              </a:rPr>
              <a:t>marginalità sociale.</a:t>
            </a:r>
            <a:endParaRPr lang="it-IT" b="1" dirty="0"/>
          </a:p>
        </p:txBody>
      </p:sp>
    </p:spTree>
    <p:extLst>
      <p:ext uri="{BB962C8B-B14F-4D97-AF65-F5344CB8AC3E}">
        <p14:creationId xmlns:p14="http://schemas.microsoft.com/office/powerpoint/2010/main" val="4235212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544832" y="690762"/>
            <a:ext cx="11037568" cy="627736"/>
          </a:xfrm>
          <a:prstGeom prst="rect">
            <a:avLst/>
          </a:prstGeom>
        </p:spPr>
        <p:txBody>
          <a:bodyPr vert="horz" wrap="square" lIns="0" tIns="12065" rIns="0" bIns="0" rtlCol="0">
            <a:spAutoFit/>
          </a:bodyPr>
          <a:lstStyle/>
          <a:p>
            <a:pPr marL="12700">
              <a:lnSpc>
                <a:spcPct val="100000"/>
              </a:lnSpc>
              <a:spcBef>
                <a:spcPts val="95"/>
              </a:spcBef>
            </a:pPr>
            <a:r>
              <a:rPr lang="it-IT" sz="4000" b="1" dirty="0">
                <a:solidFill>
                  <a:srgbClr val="FF0000"/>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1. </a:t>
            </a:r>
            <a:r>
              <a:rPr lang="it-IT" sz="4000" b="1" dirty="0" err="1">
                <a:solidFill>
                  <a:srgbClr val="FF0000"/>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Finalita’</a:t>
            </a:r>
            <a:r>
              <a:rPr lang="it-IT" sz="4000" b="1" dirty="0">
                <a:solidFill>
                  <a:srgbClr val="FF0000"/>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principale della linea di investimento 1.3.1</a:t>
            </a:r>
            <a:endParaRPr spc="-65" dirty="0"/>
          </a:p>
        </p:txBody>
      </p:sp>
      <p:sp>
        <p:nvSpPr>
          <p:cNvPr id="4" name="object 4"/>
          <p:cNvSpPr txBox="1"/>
          <p:nvPr/>
        </p:nvSpPr>
        <p:spPr>
          <a:xfrm>
            <a:off x="758139" y="1768855"/>
            <a:ext cx="10517505" cy="4398384"/>
          </a:xfrm>
          <a:prstGeom prst="rect">
            <a:avLst/>
          </a:prstGeom>
        </p:spPr>
        <p:txBody>
          <a:bodyPr vert="horz" wrap="square" lIns="0" tIns="12700" rIns="0" bIns="0" rtlCol="0">
            <a:spAutoFit/>
          </a:bodyPr>
          <a:lstStyle/>
          <a:p>
            <a:pPr marL="12700" marR="6350" algn="just">
              <a:lnSpc>
                <a:spcPct val="114999"/>
              </a:lnSpc>
              <a:spcBef>
                <a:spcPts val="100"/>
              </a:spcBef>
            </a:pPr>
            <a:r>
              <a:rPr sz="1800" spc="-50" dirty="0">
                <a:latin typeface="Calibri"/>
                <a:cs typeface="Calibri"/>
              </a:rPr>
              <a:t>L’Ambito</a:t>
            </a:r>
            <a:r>
              <a:rPr sz="1800" spc="35" dirty="0">
                <a:latin typeface="Calibri"/>
                <a:cs typeface="Calibri"/>
              </a:rPr>
              <a:t> </a:t>
            </a:r>
            <a:r>
              <a:rPr sz="1800" spc="-20" dirty="0">
                <a:latin typeface="Calibri"/>
                <a:cs typeface="Calibri"/>
              </a:rPr>
              <a:t>Territoriale</a:t>
            </a:r>
            <a:r>
              <a:rPr sz="1800" spc="40" dirty="0">
                <a:latin typeface="Calibri"/>
                <a:cs typeface="Calibri"/>
              </a:rPr>
              <a:t> </a:t>
            </a:r>
            <a:r>
              <a:rPr sz="1800" spc="-5" dirty="0">
                <a:latin typeface="Calibri"/>
                <a:cs typeface="Calibri"/>
              </a:rPr>
              <a:t>Sociale</a:t>
            </a:r>
            <a:r>
              <a:rPr sz="1800" spc="40" dirty="0">
                <a:latin typeface="Calibri"/>
                <a:cs typeface="Calibri"/>
              </a:rPr>
              <a:t> </a:t>
            </a:r>
            <a:r>
              <a:rPr sz="1800" dirty="0">
                <a:latin typeface="Calibri"/>
                <a:cs typeface="Calibri"/>
              </a:rPr>
              <a:t>n.2</a:t>
            </a:r>
            <a:r>
              <a:rPr sz="1800" spc="50" dirty="0">
                <a:latin typeface="Calibri"/>
                <a:cs typeface="Calibri"/>
              </a:rPr>
              <a:t> </a:t>
            </a:r>
            <a:r>
              <a:rPr sz="1800" spc="-5" dirty="0">
                <a:latin typeface="Calibri"/>
                <a:cs typeface="Calibri"/>
              </a:rPr>
              <a:t>Brescia</a:t>
            </a:r>
            <a:r>
              <a:rPr sz="1800" spc="50" dirty="0">
                <a:latin typeface="Calibri"/>
                <a:cs typeface="Calibri"/>
              </a:rPr>
              <a:t> </a:t>
            </a:r>
            <a:r>
              <a:rPr sz="1800" spc="-10" dirty="0">
                <a:latin typeface="Calibri"/>
                <a:cs typeface="Calibri"/>
              </a:rPr>
              <a:t>Ovest</a:t>
            </a:r>
            <a:r>
              <a:rPr sz="1800" spc="40" dirty="0">
                <a:latin typeface="Calibri"/>
                <a:cs typeface="Calibri"/>
              </a:rPr>
              <a:t> </a:t>
            </a:r>
            <a:r>
              <a:rPr sz="1800" dirty="0">
                <a:latin typeface="Calibri"/>
                <a:cs typeface="Calibri"/>
              </a:rPr>
              <a:t>ha</a:t>
            </a:r>
            <a:r>
              <a:rPr sz="1800" spc="30" dirty="0">
                <a:latin typeface="Calibri"/>
                <a:cs typeface="Calibri"/>
              </a:rPr>
              <a:t> </a:t>
            </a:r>
            <a:r>
              <a:rPr sz="1800" spc="-5" dirty="0">
                <a:latin typeface="Calibri"/>
                <a:cs typeface="Calibri"/>
              </a:rPr>
              <a:t>aderito</a:t>
            </a:r>
            <a:r>
              <a:rPr sz="1800" spc="40" dirty="0">
                <a:latin typeface="Calibri"/>
                <a:cs typeface="Calibri"/>
              </a:rPr>
              <a:t> </a:t>
            </a:r>
            <a:r>
              <a:rPr sz="1800" spc="-30" dirty="0">
                <a:latin typeface="Calibri"/>
                <a:cs typeface="Calibri"/>
              </a:rPr>
              <a:t>all’Avviso</a:t>
            </a:r>
            <a:r>
              <a:rPr sz="1800" spc="50" dirty="0">
                <a:latin typeface="Calibri"/>
                <a:cs typeface="Calibri"/>
              </a:rPr>
              <a:t> </a:t>
            </a:r>
            <a:r>
              <a:rPr sz="1800" spc="-5" dirty="0">
                <a:latin typeface="Calibri"/>
                <a:cs typeface="Calibri"/>
              </a:rPr>
              <a:t>1/2022</a:t>
            </a:r>
            <a:r>
              <a:rPr sz="1800" spc="35" dirty="0">
                <a:latin typeface="Calibri"/>
                <a:cs typeface="Calibri"/>
              </a:rPr>
              <a:t> </a:t>
            </a:r>
            <a:r>
              <a:rPr sz="1800" spc="-5" dirty="0">
                <a:latin typeface="Calibri"/>
                <a:cs typeface="Calibri"/>
              </a:rPr>
              <a:t>inserito</a:t>
            </a:r>
            <a:r>
              <a:rPr sz="1800" spc="45" dirty="0">
                <a:latin typeface="Calibri"/>
                <a:cs typeface="Calibri"/>
              </a:rPr>
              <a:t> </a:t>
            </a:r>
            <a:r>
              <a:rPr sz="1800" dirty="0">
                <a:latin typeface="Calibri"/>
                <a:cs typeface="Calibri"/>
              </a:rPr>
              <a:t>nel</a:t>
            </a:r>
            <a:r>
              <a:rPr sz="1800" spc="35" dirty="0">
                <a:latin typeface="Calibri"/>
                <a:cs typeface="Calibri"/>
              </a:rPr>
              <a:t> </a:t>
            </a:r>
            <a:r>
              <a:rPr sz="1800" dirty="0">
                <a:latin typeface="Calibri"/>
                <a:cs typeface="Calibri"/>
              </a:rPr>
              <a:t>Piano</a:t>
            </a:r>
            <a:r>
              <a:rPr sz="1800" spc="40" dirty="0">
                <a:latin typeface="Calibri"/>
                <a:cs typeface="Calibri"/>
              </a:rPr>
              <a:t> </a:t>
            </a:r>
            <a:r>
              <a:rPr sz="1800" dirty="0">
                <a:latin typeface="Calibri"/>
                <a:cs typeface="Calibri"/>
              </a:rPr>
              <a:t>Nazionale</a:t>
            </a:r>
            <a:r>
              <a:rPr sz="1800" spc="40" dirty="0">
                <a:latin typeface="Calibri"/>
                <a:cs typeface="Calibri"/>
              </a:rPr>
              <a:t> </a:t>
            </a:r>
            <a:r>
              <a:rPr sz="1800" dirty="0">
                <a:latin typeface="Calibri"/>
                <a:cs typeface="Calibri"/>
              </a:rPr>
              <a:t>di</a:t>
            </a:r>
            <a:r>
              <a:rPr sz="1800" spc="45" dirty="0">
                <a:latin typeface="Calibri"/>
                <a:cs typeface="Calibri"/>
              </a:rPr>
              <a:t> </a:t>
            </a:r>
            <a:r>
              <a:rPr sz="1800" spc="-10" dirty="0">
                <a:latin typeface="Calibri"/>
                <a:cs typeface="Calibri"/>
              </a:rPr>
              <a:t>Ripresa </a:t>
            </a:r>
            <a:r>
              <a:rPr sz="1800" spc="-395" dirty="0">
                <a:latin typeface="Calibri"/>
                <a:cs typeface="Calibri"/>
              </a:rPr>
              <a:t> </a:t>
            </a:r>
            <a:r>
              <a:rPr sz="1800" dirty="0">
                <a:latin typeface="Calibri"/>
                <a:cs typeface="Calibri"/>
              </a:rPr>
              <a:t>a</a:t>
            </a:r>
            <a:r>
              <a:rPr sz="1800" spc="5" dirty="0">
                <a:latin typeface="Calibri"/>
                <a:cs typeface="Calibri"/>
              </a:rPr>
              <a:t> </a:t>
            </a:r>
            <a:r>
              <a:rPr sz="1800" spc="-10" dirty="0">
                <a:latin typeface="Calibri"/>
                <a:cs typeface="Calibri"/>
              </a:rPr>
              <a:t>Resilienza</a:t>
            </a:r>
            <a:r>
              <a:rPr sz="1800" spc="-5" dirty="0">
                <a:latin typeface="Calibri"/>
                <a:cs typeface="Calibri"/>
              </a:rPr>
              <a:t> (PNRR)</a:t>
            </a:r>
            <a:r>
              <a:rPr sz="1800" dirty="0">
                <a:latin typeface="Calibri"/>
                <a:cs typeface="Calibri"/>
              </a:rPr>
              <a:t> -</a:t>
            </a:r>
            <a:r>
              <a:rPr sz="1800" spc="5" dirty="0">
                <a:latin typeface="Calibri"/>
                <a:cs typeface="Calibri"/>
              </a:rPr>
              <a:t> </a:t>
            </a:r>
            <a:r>
              <a:rPr sz="1800" spc="-5" dirty="0">
                <a:latin typeface="Calibri"/>
                <a:cs typeface="Calibri"/>
              </a:rPr>
              <a:t>Missione</a:t>
            </a:r>
            <a:r>
              <a:rPr sz="1800" dirty="0">
                <a:latin typeface="Calibri"/>
                <a:cs typeface="Calibri"/>
              </a:rPr>
              <a:t> 5</a:t>
            </a:r>
            <a:r>
              <a:rPr sz="1800" spc="5" dirty="0">
                <a:latin typeface="Calibri"/>
                <a:cs typeface="Calibri"/>
              </a:rPr>
              <a:t> </a:t>
            </a:r>
            <a:r>
              <a:rPr sz="1800" spc="-5" dirty="0">
                <a:latin typeface="Calibri"/>
                <a:cs typeface="Calibri"/>
              </a:rPr>
              <a:t>“Inclusione</a:t>
            </a:r>
            <a:r>
              <a:rPr sz="1800" dirty="0">
                <a:latin typeface="Calibri"/>
                <a:cs typeface="Calibri"/>
              </a:rPr>
              <a:t> e</a:t>
            </a:r>
            <a:r>
              <a:rPr sz="1800" spc="5" dirty="0">
                <a:latin typeface="Calibri"/>
                <a:cs typeface="Calibri"/>
              </a:rPr>
              <a:t> </a:t>
            </a:r>
            <a:r>
              <a:rPr sz="1800" spc="-25" dirty="0">
                <a:latin typeface="Calibri"/>
                <a:cs typeface="Calibri"/>
              </a:rPr>
              <a:t>coesione”,</a:t>
            </a:r>
            <a:r>
              <a:rPr sz="1800" spc="-20" dirty="0">
                <a:latin typeface="Calibri"/>
                <a:cs typeface="Calibri"/>
              </a:rPr>
              <a:t> </a:t>
            </a:r>
            <a:r>
              <a:rPr sz="1800" spc="-10" dirty="0">
                <a:latin typeface="Calibri"/>
                <a:cs typeface="Calibri"/>
              </a:rPr>
              <a:t>Componente</a:t>
            </a:r>
            <a:r>
              <a:rPr sz="1800" spc="-5" dirty="0">
                <a:latin typeface="Calibri"/>
                <a:cs typeface="Calibri"/>
              </a:rPr>
              <a:t> </a:t>
            </a:r>
            <a:r>
              <a:rPr sz="1800" dirty="0">
                <a:latin typeface="Calibri"/>
                <a:cs typeface="Calibri"/>
              </a:rPr>
              <a:t>2</a:t>
            </a:r>
            <a:r>
              <a:rPr sz="1800" spc="405" dirty="0">
                <a:latin typeface="Calibri"/>
                <a:cs typeface="Calibri"/>
              </a:rPr>
              <a:t> </a:t>
            </a:r>
            <a:r>
              <a:rPr sz="1800" spc="-10" dirty="0">
                <a:latin typeface="Calibri"/>
                <a:cs typeface="Calibri"/>
              </a:rPr>
              <a:t>“Infrastrutture</a:t>
            </a:r>
            <a:r>
              <a:rPr sz="1800" spc="385" dirty="0">
                <a:latin typeface="Calibri"/>
                <a:cs typeface="Calibri"/>
              </a:rPr>
              <a:t> </a:t>
            </a:r>
            <a:r>
              <a:rPr sz="1800" spc="-5" dirty="0">
                <a:latin typeface="Calibri"/>
                <a:cs typeface="Calibri"/>
              </a:rPr>
              <a:t>sociali,</a:t>
            </a:r>
            <a:r>
              <a:rPr sz="1800" spc="400" dirty="0">
                <a:latin typeface="Calibri"/>
                <a:cs typeface="Calibri"/>
              </a:rPr>
              <a:t> </a:t>
            </a:r>
            <a:r>
              <a:rPr sz="1800" spc="-5" dirty="0">
                <a:latin typeface="Calibri"/>
                <a:cs typeface="Calibri"/>
              </a:rPr>
              <a:t>famiglie, </a:t>
            </a:r>
            <a:r>
              <a:rPr sz="1800" dirty="0">
                <a:latin typeface="Calibri"/>
                <a:cs typeface="Calibri"/>
              </a:rPr>
              <a:t> </a:t>
            </a:r>
            <a:r>
              <a:rPr sz="1800" spc="-10" dirty="0">
                <a:latin typeface="Calibri"/>
                <a:cs typeface="Calibri"/>
              </a:rPr>
              <a:t>comunità</a:t>
            </a:r>
            <a:r>
              <a:rPr sz="1800" spc="15" dirty="0">
                <a:latin typeface="Calibri"/>
                <a:cs typeface="Calibri"/>
              </a:rPr>
              <a:t> </a:t>
            </a:r>
            <a:r>
              <a:rPr sz="1800" dirty="0">
                <a:latin typeface="Calibri"/>
                <a:cs typeface="Calibri"/>
              </a:rPr>
              <a:t>e</a:t>
            </a:r>
            <a:r>
              <a:rPr sz="1800" spc="20" dirty="0">
                <a:latin typeface="Calibri"/>
                <a:cs typeface="Calibri"/>
              </a:rPr>
              <a:t> </a:t>
            </a:r>
            <a:r>
              <a:rPr sz="1800" spc="-15" dirty="0">
                <a:latin typeface="Calibri"/>
                <a:cs typeface="Calibri"/>
              </a:rPr>
              <a:t>terzo</a:t>
            </a:r>
            <a:r>
              <a:rPr sz="1800" spc="10" dirty="0">
                <a:latin typeface="Calibri"/>
                <a:cs typeface="Calibri"/>
              </a:rPr>
              <a:t> </a:t>
            </a:r>
            <a:r>
              <a:rPr sz="1800" spc="-30" dirty="0">
                <a:latin typeface="Calibri"/>
                <a:cs typeface="Calibri"/>
              </a:rPr>
              <a:t>settore”,</a:t>
            </a:r>
            <a:r>
              <a:rPr sz="1800" spc="-15" dirty="0">
                <a:latin typeface="Calibri"/>
                <a:cs typeface="Calibri"/>
              </a:rPr>
              <a:t> </a:t>
            </a:r>
            <a:r>
              <a:rPr sz="1800" spc="-10" dirty="0">
                <a:latin typeface="Calibri"/>
                <a:cs typeface="Calibri"/>
              </a:rPr>
              <a:t>finanziato</a:t>
            </a:r>
            <a:r>
              <a:rPr sz="1800" spc="15" dirty="0">
                <a:latin typeface="Calibri"/>
                <a:cs typeface="Calibri"/>
              </a:rPr>
              <a:t> </a:t>
            </a:r>
            <a:r>
              <a:rPr sz="1800" spc="-5" dirty="0">
                <a:latin typeface="Calibri"/>
                <a:cs typeface="Calibri"/>
              </a:rPr>
              <a:t>dall’Unione</a:t>
            </a:r>
            <a:r>
              <a:rPr sz="1800" spc="35" dirty="0">
                <a:latin typeface="Calibri"/>
                <a:cs typeface="Calibri"/>
              </a:rPr>
              <a:t> </a:t>
            </a:r>
            <a:r>
              <a:rPr sz="1800" spc="-10" dirty="0">
                <a:latin typeface="Calibri"/>
                <a:cs typeface="Calibri"/>
              </a:rPr>
              <a:t>Europea</a:t>
            </a:r>
            <a:r>
              <a:rPr sz="1800" spc="10" dirty="0">
                <a:latin typeface="Calibri"/>
                <a:cs typeface="Calibri"/>
              </a:rPr>
              <a:t> </a:t>
            </a:r>
            <a:r>
              <a:rPr sz="1800" dirty="0">
                <a:latin typeface="Calibri"/>
                <a:cs typeface="Calibri"/>
              </a:rPr>
              <a:t>–</a:t>
            </a:r>
            <a:r>
              <a:rPr sz="1800" spc="15" dirty="0">
                <a:latin typeface="Calibri"/>
                <a:cs typeface="Calibri"/>
              </a:rPr>
              <a:t> </a:t>
            </a:r>
            <a:r>
              <a:rPr sz="1800" spc="-10" dirty="0">
                <a:latin typeface="Calibri"/>
                <a:cs typeface="Calibri"/>
              </a:rPr>
              <a:t>Next</a:t>
            </a:r>
            <a:r>
              <a:rPr sz="1800" dirty="0">
                <a:latin typeface="Calibri"/>
                <a:cs typeface="Calibri"/>
              </a:rPr>
              <a:t> </a:t>
            </a:r>
            <a:r>
              <a:rPr sz="1800" spc="-10" dirty="0">
                <a:latin typeface="Calibri"/>
                <a:cs typeface="Calibri"/>
              </a:rPr>
              <a:t>Generation</a:t>
            </a:r>
            <a:r>
              <a:rPr sz="1800" spc="10" dirty="0">
                <a:latin typeface="Calibri"/>
                <a:cs typeface="Calibri"/>
              </a:rPr>
              <a:t> </a:t>
            </a:r>
            <a:r>
              <a:rPr sz="1800" spc="-15" dirty="0">
                <a:latin typeface="Calibri"/>
                <a:cs typeface="Calibri"/>
              </a:rPr>
              <a:t>EU,</a:t>
            </a:r>
            <a:r>
              <a:rPr sz="1800" spc="10" dirty="0">
                <a:latin typeface="Calibri"/>
                <a:cs typeface="Calibri"/>
              </a:rPr>
              <a:t> </a:t>
            </a:r>
            <a:r>
              <a:rPr sz="1800" dirty="0">
                <a:latin typeface="Calibri"/>
                <a:cs typeface="Calibri"/>
              </a:rPr>
              <a:t>sub </a:t>
            </a:r>
            <a:r>
              <a:rPr sz="1800" spc="-10" dirty="0" err="1">
                <a:latin typeface="Calibri"/>
                <a:cs typeface="Calibri"/>
              </a:rPr>
              <a:t>investimento</a:t>
            </a:r>
            <a:r>
              <a:rPr sz="1800" spc="-10" dirty="0">
                <a:latin typeface="Calibri"/>
                <a:cs typeface="Calibri"/>
              </a:rPr>
              <a:t> </a:t>
            </a:r>
            <a:r>
              <a:rPr sz="1800" spc="-5" dirty="0">
                <a:latin typeface="Calibri"/>
                <a:cs typeface="Calibri"/>
              </a:rPr>
              <a:t>1</a:t>
            </a:r>
            <a:r>
              <a:rPr lang="it-IT" sz="1800" spc="-5" dirty="0">
                <a:latin typeface="Calibri"/>
                <a:cs typeface="Calibri"/>
              </a:rPr>
              <a:t>.3.1 «Housing Temporaneo».</a:t>
            </a:r>
            <a:endParaRPr sz="1800" dirty="0">
              <a:latin typeface="Calibri"/>
              <a:cs typeface="Calibri"/>
            </a:endParaRPr>
          </a:p>
          <a:p>
            <a:pPr>
              <a:lnSpc>
                <a:spcPct val="100000"/>
              </a:lnSpc>
            </a:pPr>
            <a:endParaRPr sz="1800" dirty="0">
              <a:latin typeface="Calibri"/>
              <a:cs typeface="Calibri"/>
            </a:endParaRPr>
          </a:p>
          <a:p>
            <a:pPr algn="just"/>
            <a:r>
              <a:rPr sz="1800" spc="-5" dirty="0">
                <a:latin typeface="Calibri"/>
                <a:cs typeface="Calibri"/>
              </a:rPr>
              <a:t>La</a:t>
            </a:r>
            <a:r>
              <a:rPr sz="1800" dirty="0">
                <a:latin typeface="Calibri"/>
                <a:cs typeface="Calibri"/>
              </a:rPr>
              <a:t> </a:t>
            </a:r>
            <a:r>
              <a:rPr sz="1800" b="1" spc="-10" dirty="0">
                <a:latin typeface="Calibri"/>
                <a:cs typeface="Calibri"/>
              </a:rPr>
              <a:t>finalità</a:t>
            </a:r>
            <a:r>
              <a:rPr sz="1800" b="1" spc="-5" dirty="0">
                <a:latin typeface="Calibri"/>
                <a:cs typeface="Calibri"/>
              </a:rPr>
              <a:t> </a:t>
            </a:r>
            <a:r>
              <a:rPr sz="1800" b="1" spc="-10" dirty="0" err="1">
                <a:latin typeface="Calibri"/>
                <a:cs typeface="Calibri"/>
              </a:rPr>
              <a:t>principale</a:t>
            </a:r>
            <a:r>
              <a:rPr sz="1800" b="1" spc="-5" dirty="0">
                <a:latin typeface="Calibri"/>
                <a:cs typeface="Calibri"/>
              </a:rPr>
              <a:t> </a:t>
            </a:r>
            <a:r>
              <a:rPr lang="it-IT" dirty="0">
                <a:effectLst/>
                <a:latin typeface="Calibri" panose="020F0502020204030204" pitchFamily="34" charset="0"/>
              </a:rPr>
              <a:t>è creare un sistema di accoglienza per le persone ed i nuclei in condizione di elevata marginalità sociale per i quali si attiva un percorso di autonomia attraverso un progetto personalizzato all’interno delle strutture di accoglienze stesse. Alla soluzione alloggiativa, viene affiancato un progetto personalizzato, volto al superamento dell’emergenza, con l’obiettivo di favorire percorsi di autonomia e rafforzamento delle risorse personali. </a:t>
            </a:r>
          </a:p>
          <a:p>
            <a:pPr algn="just"/>
            <a:r>
              <a:rPr lang="it-IT" sz="1800" dirty="0">
                <a:effectLst/>
                <a:latin typeface="Calibri" panose="020F0502020204030204" pitchFamily="34" charset="0"/>
                <a:ea typeface="Times New Roman" panose="02020603050405020304" pitchFamily="18" charset="0"/>
                <a:cs typeface="Calibri" panose="020F0502020204030204" pitchFamily="34" charset="0"/>
              </a:rPr>
              <a:t>Promuovere </a:t>
            </a:r>
            <a:r>
              <a:rPr lang="it-IT" dirty="0">
                <a:latin typeface="Calibri" panose="020F0502020204030204" pitchFamily="34" charset="0"/>
                <a:ea typeface="Times New Roman" panose="02020603050405020304" pitchFamily="18" charset="0"/>
                <a:cs typeface="Calibri" panose="020F0502020204030204" pitchFamily="34" charset="0"/>
              </a:rPr>
              <a:t>un </a:t>
            </a:r>
            <a:r>
              <a:rPr lang="it-IT" sz="1800" dirty="0">
                <a:effectLst/>
                <a:latin typeface="Calibri" panose="020F0502020204030204" pitchFamily="34" charset="0"/>
                <a:ea typeface="Times New Roman" panose="02020603050405020304" pitchFamily="18" charset="0"/>
                <a:cs typeface="Calibri" panose="020F0502020204030204" pitchFamily="34" charset="0"/>
              </a:rPr>
              <a:t>sistema di reperimento degli alloggi a prezzi calmierati e con accordi con i privati; sviluppare la conoscenza delle norme e dell’accesso ai servizi abitativi pubblici e sociali; la gestione delle misure rivolte all’abitare: agevolazioni, bandi distrettuali, gestione delle misure per bandi di morosità incolpevole, ecc..</a:t>
            </a:r>
            <a:endParaRPr lang="it-IT" sz="1800" dirty="0">
              <a:effectLst/>
              <a:latin typeface="Times New Roman" panose="02020603050405020304" pitchFamily="18" charset="0"/>
              <a:ea typeface="Times New Roman" panose="02020603050405020304" pitchFamily="18" charset="0"/>
              <a:cs typeface="Calibri" panose="020F0502020204030204" pitchFamily="34" charset="0"/>
            </a:endParaRPr>
          </a:p>
          <a:p>
            <a:pPr marL="12700" marR="5080" algn="just">
              <a:lnSpc>
                <a:spcPct val="114999"/>
              </a:lnSpc>
            </a:pPr>
            <a:endParaRPr lang="it-IT" dirty="0">
              <a:effectLst/>
            </a:endParaRPr>
          </a:p>
          <a:p>
            <a:pPr marL="12700" marR="5080" algn="just">
              <a:lnSpc>
                <a:spcPct val="114999"/>
              </a:lnSpc>
            </a:pPr>
            <a:endParaRPr sz="18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505200" y="609599"/>
            <a:ext cx="5044059" cy="627736"/>
          </a:xfrm>
          <a:prstGeom prst="rect">
            <a:avLst/>
          </a:prstGeom>
          <a:effectLst/>
        </p:spPr>
        <p:txBody>
          <a:bodyPr vert="horz" wrap="square" lIns="0" tIns="12065" rIns="0" bIns="0" rtlCol="0">
            <a:spAutoFit/>
          </a:bodyPr>
          <a:lstStyle/>
          <a:p>
            <a:pPr marL="12700">
              <a:lnSpc>
                <a:spcPct val="100000"/>
              </a:lnSpc>
              <a:spcBef>
                <a:spcPts val="95"/>
              </a:spcBef>
            </a:pPr>
            <a:r>
              <a:rPr lang="it-IT"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Tre Aree di </a:t>
            </a:r>
            <a:r>
              <a:rPr lang="it-IT" b="1" dirty="0" err="1">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Attivita</a:t>
            </a:r>
            <a:r>
              <a:rPr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t>
            </a:r>
          </a:p>
        </p:txBody>
      </p:sp>
      <p:sp>
        <p:nvSpPr>
          <p:cNvPr id="4" name="object 4"/>
          <p:cNvSpPr txBox="1"/>
          <p:nvPr/>
        </p:nvSpPr>
        <p:spPr>
          <a:xfrm>
            <a:off x="434047" y="1194300"/>
            <a:ext cx="11357013" cy="4069832"/>
          </a:xfrm>
          <a:prstGeom prst="rect">
            <a:avLst/>
          </a:prstGeom>
        </p:spPr>
        <p:txBody>
          <a:bodyPr vert="horz" wrap="square" lIns="0" tIns="12700" rIns="0" bIns="0" rtlCol="0">
            <a:spAutoFit/>
          </a:bodyPr>
          <a:lstStyle/>
          <a:p>
            <a:pPr marL="12700">
              <a:spcBef>
                <a:spcPts val="100"/>
              </a:spcBef>
              <a:tabLst>
                <a:tab pos="354965" algn="l"/>
              </a:tabLst>
            </a:pPr>
            <a:r>
              <a:rPr lang="it-IT" b="1" dirty="0">
                <a:effectLst/>
                <a:latin typeface="Calibri" panose="020F0502020204030204" pitchFamily="34" charset="0"/>
              </a:rPr>
              <a:t>A.1 – Realizzazione di alloggi/strutture di accoglienza finalizzati al reinserimento e all’autonomia (housing led, housing first)</a:t>
            </a:r>
            <a:endParaRPr lang="it-IT" b="1" dirty="0"/>
          </a:p>
          <a:p>
            <a:pPr marL="12700">
              <a:spcBef>
                <a:spcPts val="100"/>
              </a:spcBef>
              <a:tabLst>
                <a:tab pos="354965" algn="l"/>
              </a:tabLst>
            </a:pPr>
            <a:r>
              <a:rPr lang="it-IT" u="sng" dirty="0">
                <a:effectLst/>
                <a:latin typeface="Calibri" panose="020F0502020204030204" pitchFamily="34" charset="0"/>
              </a:rPr>
              <a:t>Ambito n.2 Brescia Ovest: </a:t>
            </a:r>
            <a:r>
              <a:rPr lang="it-IT" dirty="0">
                <a:effectLst/>
                <a:latin typeface="Calibri" panose="020F0502020204030204" pitchFamily="34" charset="0"/>
              </a:rPr>
              <a:t>Messa a disposizione di minimo n.2 spazi/unità abitative situate nell’Ambito Brescia Ovest con possibilità di accoglienza di numero minimo totale di n. 6 persone nell’arco del triennio. </a:t>
            </a:r>
            <a:endParaRPr lang="it-IT" dirty="0">
              <a:effectLst/>
            </a:endParaRPr>
          </a:p>
          <a:p>
            <a:r>
              <a:rPr lang="it-IT" sz="1800" dirty="0">
                <a:effectLst/>
                <a:latin typeface="Calibri" panose="020F0502020204030204" pitchFamily="34" charset="0"/>
                <a:ea typeface="Times New Roman" panose="02020603050405020304" pitchFamily="18" charset="0"/>
              </a:rPr>
              <a:t>In esito alla definizione del percorso di co-progettazione l’ente proponente si impegna a produrre la documentazione tecnica</a:t>
            </a:r>
          </a:p>
          <a:p>
            <a:pPr marL="71120" algn="just">
              <a:lnSpc>
                <a:spcPct val="115000"/>
              </a:lnSpc>
            </a:pPr>
            <a:r>
              <a:rPr lang="it-IT" u="sng" dirty="0">
                <a:latin typeface="Calibri" panose="020F0502020204030204" pitchFamily="34" charset="0"/>
                <a:cs typeface="Calibri"/>
              </a:rPr>
              <a:t>Ambito n.3 Brescia Est: </a:t>
            </a:r>
            <a:r>
              <a:rPr lang="it-IT" sz="1800" u="sng" dirty="0">
                <a:effectLst/>
                <a:latin typeface="Calibri" panose="020F0502020204030204" pitchFamily="34" charset="0"/>
                <a:ea typeface="Times New Roman" panose="02020603050405020304" pitchFamily="18" charset="0"/>
                <a:cs typeface="Calibri" panose="020F0502020204030204" pitchFamily="34" charset="0"/>
              </a:rPr>
              <a:t>d</a:t>
            </a:r>
            <a:r>
              <a:rPr lang="it-IT" sz="1800" dirty="0">
                <a:effectLst/>
                <a:latin typeface="Calibri" panose="020F0502020204030204" pitchFamily="34" charset="0"/>
                <a:ea typeface="Times New Roman" panose="02020603050405020304" pitchFamily="18" charset="0"/>
                <a:cs typeface="Calibri" panose="020F0502020204030204" pitchFamily="34" charset="0"/>
              </a:rPr>
              <a:t>ue comuni mettono a disposizione immobili pubblici, nello specifico:</a:t>
            </a:r>
            <a:endParaRPr lang="it-IT" sz="1800" dirty="0">
              <a:effectLst/>
              <a:latin typeface="Times New Roman" panose="02020603050405020304" pitchFamily="18" charset="0"/>
              <a:ea typeface="Times New Roman" panose="02020603050405020304" pitchFamily="18" charset="0"/>
              <a:cs typeface="Calibri" panose="020F0502020204030204" pitchFamily="34" charset="0"/>
            </a:endParaRPr>
          </a:p>
          <a:p>
            <a:pPr marL="71120" algn="just">
              <a:lnSpc>
                <a:spcPct val="115000"/>
              </a:lnSpc>
            </a:pPr>
            <a:r>
              <a:rPr lang="it-IT" sz="1800" dirty="0">
                <a:effectLst/>
                <a:latin typeface="Calibri" panose="020F0502020204030204" pitchFamily="34" charset="0"/>
                <a:ea typeface="Times New Roman" panose="02020603050405020304" pitchFamily="18" charset="0"/>
                <a:cs typeface="Calibri" panose="020F0502020204030204" pitchFamily="34" charset="0"/>
              </a:rPr>
              <a:t>-il Comune di Flero mette a disposizione un’unità abitativa per accogliere n. 2 persone; </a:t>
            </a:r>
            <a:endParaRPr lang="it-IT" sz="1800" dirty="0">
              <a:effectLst/>
              <a:latin typeface="Times New Roman" panose="02020603050405020304" pitchFamily="18" charset="0"/>
              <a:ea typeface="Times New Roman" panose="02020603050405020304" pitchFamily="18" charset="0"/>
              <a:cs typeface="Calibri" panose="020F0502020204030204" pitchFamily="34" charset="0"/>
            </a:endParaRPr>
          </a:p>
          <a:p>
            <a:pPr marL="71120" algn="just">
              <a:lnSpc>
                <a:spcPct val="115000"/>
              </a:lnSpc>
            </a:pPr>
            <a:r>
              <a:rPr lang="it-IT" sz="1800" dirty="0">
                <a:effectLst/>
                <a:latin typeface="Calibri" panose="020F0502020204030204" pitchFamily="34" charset="0"/>
                <a:ea typeface="Times New Roman" panose="02020603050405020304" pitchFamily="18" charset="0"/>
                <a:cs typeface="Calibri" panose="020F0502020204030204" pitchFamily="34" charset="0"/>
              </a:rPr>
              <a:t>- il Comune di San Zeno mette a disposizione un’unità abitativa per accogliere n. 4 </a:t>
            </a:r>
            <a:r>
              <a:rPr lang="it-IT" sz="1800" dirty="0" err="1">
                <a:effectLst/>
                <a:latin typeface="Calibri" panose="020F0502020204030204" pitchFamily="34" charset="0"/>
                <a:ea typeface="Times New Roman" panose="02020603050405020304" pitchFamily="18" charset="0"/>
                <a:cs typeface="Calibri" panose="020F0502020204030204" pitchFamily="34" charset="0"/>
              </a:rPr>
              <a:t>pers</a:t>
            </a:r>
            <a:r>
              <a:rPr lang="it-IT" sz="1800" dirty="0">
                <a:effectLst/>
                <a:latin typeface="Calibri" panose="020F0502020204030204" pitchFamily="34" charset="0"/>
                <a:ea typeface="Times New Roman" panose="02020603050405020304" pitchFamily="18" charset="0"/>
                <a:cs typeface="Calibri" panose="020F0502020204030204" pitchFamily="34" charset="0"/>
              </a:rPr>
              <a:t>.;</a:t>
            </a:r>
            <a:endParaRPr lang="it-IT" sz="1800" dirty="0">
              <a:effectLst/>
              <a:latin typeface="Times New Roman" panose="02020603050405020304" pitchFamily="18" charset="0"/>
              <a:ea typeface="Times New Roman" panose="02020603050405020304" pitchFamily="18" charset="0"/>
              <a:cs typeface="Calibri" panose="020F0502020204030204" pitchFamily="34" charset="0"/>
            </a:endParaRPr>
          </a:p>
          <a:p>
            <a:pPr marL="71120" algn="just">
              <a:lnSpc>
                <a:spcPct val="115000"/>
              </a:lnSpc>
            </a:pPr>
            <a:r>
              <a:rPr lang="it-IT" sz="1800" dirty="0">
                <a:effectLst/>
                <a:latin typeface="Calibri" panose="020F0502020204030204" pitchFamily="34" charset="0"/>
                <a:ea typeface="Times New Roman" panose="02020603050405020304" pitchFamily="18" charset="0"/>
                <a:cs typeface="Calibri" panose="020F0502020204030204" pitchFamily="34" charset="0"/>
              </a:rPr>
              <a:t>con possibilità di accoglienza di numero minimo totale di n. 5/6 persone nell’arco del triennio. </a:t>
            </a:r>
            <a:endParaRPr lang="it-IT" sz="1800" dirty="0">
              <a:effectLst/>
              <a:latin typeface="Times New Roman" panose="02020603050405020304" pitchFamily="18" charset="0"/>
              <a:ea typeface="Times New Roman" panose="02020603050405020304" pitchFamily="18" charset="0"/>
              <a:cs typeface="Calibri" panose="020F0502020204030204" pitchFamily="34" charset="0"/>
            </a:endParaRPr>
          </a:p>
          <a:p>
            <a:endParaRPr lang="it-IT" u="sng" dirty="0">
              <a:latin typeface="Calibri" panose="020F0502020204030204" pitchFamily="34" charset="0"/>
              <a:cs typeface="Calibri"/>
            </a:endParaRPr>
          </a:p>
          <a:p>
            <a:endParaRPr lang="it-IT" sz="1800" u="sng" dirty="0">
              <a:latin typeface="Calibri" panose="020F0502020204030204" pitchFamily="34" charset="0"/>
              <a:cs typeface="Calibri"/>
            </a:endParaRPr>
          </a:p>
          <a:p>
            <a:endParaRPr lang="it-IT" u="sng" dirty="0">
              <a:latin typeface="Calibri" panose="020F0502020204030204" pitchFamily="34" charset="0"/>
              <a:cs typeface="Calibri"/>
            </a:endParaRPr>
          </a:p>
          <a:p>
            <a:endParaRPr lang="it-IT" sz="1800" u="sng" dirty="0">
              <a:latin typeface="Calibri"/>
              <a:cs typeface="Calibri"/>
            </a:endParaRPr>
          </a:p>
        </p:txBody>
      </p:sp>
      <p:sp>
        <p:nvSpPr>
          <p:cNvPr id="8" name="object 8"/>
          <p:cNvSpPr txBox="1">
            <a:spLocks noGrp="1"/>
          </p:cNvSpPr>
          <p:nvPr>
            <p:ph type="body" idx="1"/>
          </p:nvPr>
        </p:nvSpPr>
        <p:spPr>
          <a:xfrm>
            <a:off x="434047" y="4042743"/>
            <a:ext cx="11323904" cy="1620957"/>
          </a:xfrm>
          <a:prstGeom prst="rect">
            <a:avLst/>
          </a:prstGeom>
        </p:spPr>
        <p:txBody>
          <a:bodyPr vert="horz" wrap="square" lIns="0" tIns="12700" rIns="0" bIns="0" rtlCol="0">
            <a:spAutoFit/>
          </a:bodyPr>
          <a:lstStyle/>
          <a:p>
            <a:pPr>
              <a:lnSpc>
                <a:spcPct val="100000"/>
              </a:lnSpc>
              <a:spcBef>
                <a:spcPts val="5"/>
              </a:spcBef>
            </a:pPr>
            <a:endParaRPr sz="1450" dirty="0"/>
          </a:p>
          <a:p>
            <a:pPr marL="12700" algn="just"/>
            <a:r>
              <a:rPr lang="it-IT" b="1" dirty="0">
                <a:effectLst/>
                <a:latin typeface="Calibri" panose="020F0502020204030204" pitchFamily="34" charset="0"/>
              </a:rPr>
              <a:t>A.2 – Sviluppo di un sistema di presa in carico anche attraverso equipe multiprofessionali e lavoro di comunità</a:t>
            </a:r>
          </a:p>
          <a:p>
            <a:pPr marL="12700" algn="just"/>
            <a:r>
              <a:rPr lang="it-IT" dirty="0">
                <a:latin typeface="Calibri" panose="020F0502020204030204" pitchFamily="34" charset="0"/>
                <a:ea typeface="Times New Roman" panose="02020603050405020304" pitchFamily="18" charset="0"/>
                <a:cs typeface="Calibri" panose="020F0502020204030204" pitchFamily="34" charset="0"/>
              </a:rPr>
              <a:t>P</a:t>
            </a:r>
            <a:r>
              <a:rPr lang="it-IT" sz="1800" dirty="0">
                <a:effectLst/>
                <a:latin typeface="Calibri" panose="020F0502020204030204" pitchFamily="34" charset="0"/>
                <a:ea typeface="Times New Roman" panose="02020603050405020304" pitchFamily="18" charset="0"/>
                <a:cs typeface="Calibri" panose="020F0502020204030204" pitchFamily="34" charset="0"/>
              </a:rPr>
              <a:t>resenza di equipe multidisciplinari in grado di attuare interventi adeguati all’accompagnamento e alla permanenza dei beneficiari presso i gruppi appartamento, nell’ATS di Brescia Ovest e nell’ATS di Brescia Est.</a:t>
            </a:r>
            <a:endParaRPr lang="it-IT" sz="1800" dirty="0">
              <a:effectLst/>
              <a:latin typeface="Times New Roman" panose="02020603050405020304" pitchFamily="18" charset="0"/>
              <a:ea typeface="Times New Roman" panose="02020603050405020304" pitchFamily="18" charset="0"/>
              <a:cs typeface="Calibri" panose="020F0502020204030204" pitchFamily="34" charset="0"/>
            </a:endParaRPr>
          </a:p>
          <a:p>
            <a:pPr marL="12700" algn="just"/>
            <a:endParaRPr lang="it-IT" dirty="0">
              <a:effectLst/>
            </a:endParaRPr>
          </a:p>
          <a:p>
            <a:pPr marL="12700">
              <a:lnSpc>
                <a:spcPct val="100000"/>
              </a:lnSpc>
            </a:pPr>
            <a:endParaRPr b="1" spc="-10" dirty="0">
              <a:latin typeface="Calibri"/>
              <a:cs typeface="Calibri"/>
            </a:endParaRPr>
          </a:p>
        </p:txBody>
      </p:sp>
      <p:sp>
        <p:nvSpPr>
          <p:cNvPr id="12" name="object 12"/>
          <p:cNvSpPr txBox="1"/>
          <p:nvPr/>
        </p:nvSpPr>
        <p:spPr>
          <a:xfrm>
            <a:off x="434047" y="5105400"/>
            <a:ext cx="11290796" cy="2917465"/>
          </a:xfrm>
          <a:prstGeom prst="rect">
            <a:avLst/>
          </a:prstGeom>
        </p:spPr>
        <p:txBody>
          <a:bodyPr vert="horz" wrap="square" lIns="0" tIns="135890" rIns="0" bIns="0" rtlCol="0">
            <a:spAutoFit/>
          </a:bodyPr>
          <a:lstStyle/>
          <a:p>
            <a:pPr algn="just"/>
            <a:r>
              <a:rPr lang="it-IT" sz="1800" b="1" dirty="0">
                <a:effectLst/>
                <a:latin typeface="Calibri" panose="020F0502020204030204" pitchFamily="34" charset="0"/>
                <a:ea typeface="Times New Roman" panose="02020603050405020304" pitchFamily="18" charset="0"/>
                <a:cs typeface="Calibri" panose="020F0502020204030204" pitchFamily="34" charset="0"/>
              </a:rPr>
              <a:t>A.4 – Sviluppo, anche con il supporto del terzo settore, di agenzie sociali per l’affitto (Social Rental Agency) per la mediazione degli affitti privati</a:t>
            </a:r>
            <a:endParaRPr lang="it-IT" sz="1800" dirty="0">
              <a:effectLst/>
              <a:latin typeface="Times New Roman" panose="02020603050405020304" pitchFamily="18" charset="0"/>
              <a:ea typeface="Times New Roman" panose="02020603050405020304" pitchFamily="18" charset="0"/>
              <a:cs typeface="Calibri" panose="020F0502020204030204" pitchFamily="34" charset="0"/>
            </a:endParaRPr>
          </a:p>
          <a:p>
            <a:pPr marL="12700">
              <a:spcBef>
                <a:spcPts val="1070"/>
              </a:spcBef>
            </a:pPr>
            <a:r>
              <a:rPr lang="it-IT" dirty="0">
                <a:latin typeface="Calibri" panose="020F0502020204030204" pitchFamily="34" charset="0"/>
                <a:ea typeface="Times New Roman" panose="02020603050405020304" pitchFamily="18" charset="0"/>
                <a:cs typeface="Calibri" panose="020F0502020204030204" pitchFamily="34" charset="0"/>
              </a:rPr>
              <a:t>A</a:t>
            </a:r>
            <a:r>
              <a:rPr lang="it-IT" sz="1800" dirty="0">
                <a:effectLst/>
                <a:latin typeface="Calibri" panose="020F0502020204030204" pitchFamily="34" charset="0"/>
                <a:ea typeface="Times New Roman" panose="02020603050405020304" pitchFamily="18" charset="0"/>
                <a:cs typeface="Calibri" panose="020F0502020204030204" pitchFamily="34" charset="0"/>
              </a:rPr>
              <a:t>vvio di sportelli dell’abitare in grado di garantire un sistema di reperimento degli alloggi a prezzi calmierati e con accordi con i privati; la conoscenza delle norme e dell’accesso ai servizi abitativi pubblici e sociali; la gestione delle misure rivolte all’abitare: agevolazioni, bandi distrettuali, gestione delle misure per bandi di morosità incolpevole, ecc..</a:t>
            </a:r>
            <a:endParaRPr lang="it-IT" sz="1800" dirty="0">
              <a:effectLst/>
              <a:latin typeface="Times New Roman" panose="02020603050405020304" pitchFamily="18" charset="0"/>
              <a:ea typeface="Times New Roman" panose="02020603050405020304" pitchFamily="18" charset="0"/>
              <a:cs typeface="Calibri" panose="020F0502020204030204" pitchFamily="34" charset="0"/>
            </a:endParaRPr>
          </a:p>
          <a:p>
            <a:pPr marL="12700">
              <a:lnSpc>
                <a:spcPct val="100000"/>
              </a:lnSpc>
              <a:spcBef>
                <a:spcPts val="1070"/>
              </a:spcBef>
            </a:pPr>
            <a:endParaRPr lang="it-IT" b="1" spc="-10" dirty="0">
              <a:latin typeface="Calibri"/>
              <a:cs typeface="Calibri"/>
            </a:endParaRPr>
          </a:p>
          <a:p>
            <a:pPr marL="12700">
              <a:lnSpc>
                <a:spcPct val="100000"/>
              </a:lnSpc>
              <a:spcBef>
                <a:spcPts val="1070"/>
              </a:spcBef>
            </a:pPr>
            <a:endParaRPr lang="it-IT" sz="1800" b="1" spc="-10" dirty="0">
              <a:latin typeface="Calibri"/>
              <a:cs typeface="Calibri"/>
            </a:endParaRPr>
          </a:p>
          <a:p>
            <a:pPr marL="12700">
              <a:lnSpc>
                <a:spcPct val="100000"/>
              </a:lnSpc>
              <a:spcBef>
                <a:spcPts val="1070"/>
              </a:spcBef>
            </a:pPr>
            <a:endParaRPr sz="1800" dirty="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682548" y="483184"/>
            <a:ext cx="10851845" cy="1256754"/>
          </a:xfrm>
          <a:prstGeom prst="rect">
            <a:avLst/>
          </a:prstGeom>
        </p:spPr>
        <p:txBody>
          <a:bodyPr vert="horz" wrap="square" lIns="0" tIns="12700" rIns="0" bIns="0" rtlCol="0">
            <a:spAutoFit/>
          </a:bodyPr>
          <a:lstStyle/>
          <a:p>
            <a:pPr marL="12700" algn="ctr">
              <a:spcBef>
                <a:spcPts val="95"/>
              </a:spcBef>
            </a:pPr>
            <a:r>
              <a:rPr b="1" dirty="0" err="1">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Descrizione</a:t>
            </a:r>
            <a:r>
              <a:rPr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obiettivi, azioni, strategie</a:t>
            </a:r>
          </a:p>
          <a:p>
            <a:pPr marL="12700" algn="ctr">
              <a:spcBef>
                <a:spcPts val="95"/>
              </a:spcBef>
            </a:pPr>
            <a:r>
              <a:rPr lang="it-IT"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A.1 «Realizzazione di alloggi/strutture di accoglienza»</a:t>
            </a:r>
            <a:endParaRPr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11" name="object 11"/>
          <p:cNvSpPr txBox="1"/>
          <p:nvPr/>
        </p:nvSpPr>
        <p:spPr>
          <a:xfrm>
            <a:off x="682548" y="2362200"/>
            <a:ext cx="10548620" cy="4504823"/>
          </a:xfrm>
          <a:prstGeom prst="rect">
            <a:avLst/>
          </a:prstGeom>
        </p:spPr>
        <p:txBody>
          <a:bodyPr vert="horz" wrap="square" lIns="0" tIns="12700" rIns="0" bIns="0" rtlCol="0">
            <a:spAutoFit/>
          </a:bodyPr>
          <a:lstStyle/>
          <a:p>
            <a:pPr marL="12700">
              <a:lnSpc>
                <a:spcPct val="70000"/>
              </a:lnSpc>
              <a:spcBef>
                <a:spcPts val="994"/>
              </a:spcBef>
              <a:tabLst>
                <a:tab pos="240665" algn="l"/>
                <a:tab pos="241300" algn="l"/>
              </a:tabLst>
            </a:pPr>
            <a:r>
              <a:rPr sz="1900" b="1" i="1" u="sng" spc="-10" dirty="0" err="1">
                <a:latin typeface="Calibri"/>
                <a:cs typeface="Calibri"/>
              </a:rPr>
              <a:t>Obiettivo</a:t>
            </a:r>
            <a:r>
              <a:rPr sz="1900" b="1" i="1" u="sng" spc="-10" dirty="0">
                <a:latin typeface="Calibri"/>
                <a:cs typeface="Calibri"/>
              </a:rPr>
              <a:t>: </a:t>
            </a:r>
            <a:r>
              <a:rPr sz="1900" spc="-10" dirty="0">
                <a:latin typeface="Calibri"/>
                <a:cs typeface="Calibri"/>
              </a:rPr>
              <a:t>	</a:t>
            </a:r>
          </a:p>
          <a:p>
            <a:pPr marL="12700">
              <a:lnSpc>
                <a:spcPct val="70000"/>
              </a:lnSpc>
              <a:spcBef>
                <a:spcPts val="994"/>
              </a:spcBef>
              <a:tabLst>
                <a:tab pos="240665" algn="l"/>
                <a:tab pos="241300" algn="l"/>
              </a:tabLst>
            </a:pPr>
            <a:r>
              <a:rPr sz="1900" spc="-10" dirty="0">
                <a:latin typeface="Calibri"/>
                <a:cs typeface="Calibri"/>
              </a:rPr>
              <a:t>Azione </a:t>
            </a:r>
            <a:r>
              <a:rPr lang="it-IT" sz="1900" spc="-10" dirty="0">
                <a:latin typeface="Calibri"/>
                <a:cs typeface="Calibri"/>
              </a:rPr>
              <a:t>A1</a:t>
            </a:r>
            <a:r>
              <a:rPr sz="1900" spc="-10" dirty="0">
                <a:latin typeface="Calibri"/>
                <a:cs typeface="Calibri"/>
              </a:rPr>
              <a:t> </a:t>
            </a:r>
            <a:r>
              <a:rPr lang="it-IT" sz="1900" spc="-10" dirty="0">
                <a:latin typeface="Calibri"/>
                <a:cs typeface="Calibri"/>
              </a:rPr>
              <a:t>–</a:t>
            </a:r>
            <a:r>
              <a:rPr sz="1900" spc="-10" dirty="0">
                <a:latin typeface="Calibri"/>
                <a:cs typeface="Calibri"/>
              </a:rPr>
              <a:t> </a:t>
            </a:r>
            <a:r>
              <a:rPr lang="it-IT" sz="1900" spc="-10" dirty="0">
                <a:latin typeface="Calibri"/>
                <a:cs typeface="Calibri"/>
              </a:rPr>
              <a:t>realizzazione di alloggi finalizzati al reinserimento e all’autonomia per minimo 6 persone ATS n.2 Brescia Ovest</a:t>
            </a:r>
          </a:p>
          <a:p>
            <a:pPr marL="12700">
              <a:lnSpc>
                <a:spcPct val="70000"/>
              </a:lnSpc>
              <a:spcBef>
                <a:spcPts val="994"/>
              </a:spcBef>
              <a:tabLst>
                <a:tab pos="240665" algn="l"/>
                <a:tab pos="241300" algn="l"/>
              </a:tabLst>
            </a:pPr>
            <a:r>
              <a:rPr lang="it-IT" sz="1900" b="1" i="1" u="sng" spc="-10" dirty="0">
                <a:latin typeface="Calibri"/>
                <a:cs typeface="Calibri"/>
              </a:rPr>
              <a:t>Azione:</a:t>
            </a:r>
          </a:p>
          <a:p>
            <a:pPr marL="298450" indent="-285750">
              <a:lnSpc>
                <a:spcPct val="70000"/>
              </a:lnSpc>
              <a:spcBef>
                <a:spcPts val="994"/>
              </a:spcBef>
              <a:buFontTx/>
              <a:buChar char="-"/>
              <a:tabLst>
                <a:tab pos="240665" algn="l"/>
                <a:tab pos="241300" algn="l"/>
              </a:tabLst>
            </a:pPr>
            <a:r>
              <a:rPr lang="it-IT" sz="1900" spc="-10" dirty="0">
                <a:latin typeface="Calibri"/>
                <a:cs typeface="Calibri"/>
              </a:rPr>
              <a:t>Ristrutturazione n. 2 alloggi in via </a:t>
            </a:r>
            <a:r>
              <a:rPr lang="it-IT" sz="1900" spc="-10" dirty="0" err="1">
                <a:latin typeface="Calibri"/>
                <a:cs typeface="Calibri"/>
              </a:rPr>
              <a:t>Trepola</a:t>
            </a:r>
            <a:r>
              <a:rPr lang="it-IT" sz="1900" spc="-10" dirty="0">
                <a:latin typeface="Calibri"/>
                <a:cs typeface="Calibri"/>
              </a:rPr>
              <a:t>, 195 - Ospitaletto per accoglienza di n.7 persone</a:t>
            </a:r>
          </a:p>
          <a:p>
            <a:pPr marL="298450" indent="-285750">
              <a:lnSpc>
                <a:spcPct val="70000"/>
              </a:lnSpc>
              <a:spcBef>
                <a:spcPts val="994"/>
              </a:spcBef>
              <a:buFontTx/>
              <a:buChar char="-"/>
              <a:tabLst>
                <a:tab pos="240665" algn="l"/>
                <a:tab pos="241300" algn="l"/>
              </a:tabLst>
            </a:pPr>
            <a:r>
              <a:rPr lang="it-IT" sz="1900" spc="-10" dirty="0">
                <a:latin typeface="Calibri"/>
                <a:cs typeface="Calibri"/>
              </a:rPr>
              <a:t>Arredamento e messa in uso degli appartamenti </a:t>
            </a:r>
          </a:p>
          <a:p>
            <a:pPr marL="12700">
              <a:lnSpc>
                <a:spcPct val="70000"/>
              </a:lnSpc>
              <a:spcBef>
                <a:spcPts val="994"/>
              </a:spcBef>
              <a:tabLst>
                <a:tab pos="240665" algn="l"/>
                <a:tab pos="241300" algn="l"/>
              </a:tabLst>
            </a:pPr>
            <a:r>
              <a:rPr lang="it-IT" sz="1900" b="1" i="1" u="sng" spc="-10" dirty="0">
                <a:latin typeface="Calibri"/>
                <a:cs typeface="Calibri"/>
              </a:rPr>
              <a:t>Ente:  </a:t>
            </a:r>
          </a:p>
          <a:p>
            <a:pPr marL="12700">
              <a:lnSpc>
                <a:spcPct val="70000"/>
              </a:lnSpc>
              <a:spcBef>
                <a:spcPts val="994"/>
              </a:spcBef>
              <a:tabLst>
                <a:tab pos="240665" algn="l"/>
                <a:tab pos="241300" algn="l"/>
              </a:tabLst>
            </a:pPr>
            <a:r>
              <a:rPr lang="it-IT" sz="1900" spc="-10" dirty="0">
                <a:latin typeface="Calibri"/>
                <a:cs typeface="Calibri"/>
              </a:rPr>
              <a:t>Comunità Fraternità</a:t>
            </a:r>
          </a:p>
          <a:p>
            <a:pPr marL="12700">
              <a:lnSpc>
                <a:spcPct val="70000"/>
              </a:lnSpc>
              <a:spcBef>
                <a:spcPts val="994"/>
              </a:spcBef>
              <a:tabLst>
                <a:tab pos="240665" algn="l"/>
                <a:tab pos="241300" algn="l"/>
              </a:tabLst>
            </a:pPr>
            <a:endParaRPr lang="it-IT" sz="1900" spc="-10" dirty="0">
              <a:latin typeface="Calibri"/>
              <a:cs typeface="Calibri"/>
            </a:endParaRPr>
          </a:p>
          <a:p>
            <a:pPr marL="12700">
              <a:lnSpc>
                <a:spcPct val="70000"/>
              </a:lnSpc>
              <a:spcBef>
                <a:spcPts val="994"/>
              </a:spcBef>
              <a:tabLst>
                <a:tab pos="240665" algn="l"/>
                <a:tab pos="241300" algn="l"/>
              </a:tabLst>
            </a:pPr>
            <a:r>
              <a:rPr lang="it-IT" sz="1900" b="1" i="1" u="sng" spc="-10" dirty="0">
                <a:latin typeface="Calibri"/>
                <a:cs typeface="Calibri"/>
              </a:rPr>
              <a:t>Esiti:</a:t>
            </a:r>
          </a:p>
          <a:p>
            <a:pPr marL="12700">
              <a:lnSpc>
                <a:spcPct val="70000"/>
              </a:lnSpc>
              <a:spcBef>
                <a:spcPts val="994"/>
              </a:spcBef>
              <a:tabLst>
                <a:tab pos="240665" algn="l"/>
                <a:tab pos="241300" algn="l"/>
              </a:tabLst>
            </a:pPr>
            <a:r>
              <a:rPr lang="it-IT" sz="1900" spc="-10" dirty="0">
                <a:latin typeface="Calibri"/>
                <a:cs typeface="Calibri"/>
              </a:rPr>
              <a:t>2 alloggi abitativi (nuove unità sociali) nell’Ambito n.2 Brescia Ovest per accogliere n. 7 persone in Housing temporaneo. Spazi accoglienti e flessibili ad accogliere persone/famiglie con esigenze e caratteristiche diverse.</a:t>
            </a:r>
          </a:p>
          <a:p>
            <a:pPr marL="12700">
              <a:lnSpc>
                <a:spcPct val="100000"/>
              </a:lnSpc>
              <a:spcBef>
                <a:spcPts val="585"/>
              </a:spcBef>
              <a:tabLst>
                <a:tab pos="240665" algn="l"/>
                <a:tab pos="241300" algn="l"/>
                <a:tab pos="5578475" algn="l"/>
                <a:tab pos="5807075" algn="l"/>
              </a:tabLst>
            </a:pPr>
            <a:endParaRPr lang="it-IT" sz="1700" u="sng" spc="-5" dirty="0">
              <a:latin typeface="Calibri"/>
              <a:cs typeface="Calibri"/>
            </a:endParaRPr>
          </a:p>
          <a:p>
            <a:pPr marL="12700">
              <a:lnSpc>
                <a:spcPct val="100000"/>
              </a:lnSpc>
              <a:spcBef>
                <a:spcPts val="585"/>
              </a:spcBef>
              <a:tabLst>
                <a:tab pos="240665" algn="l"/>
                <a:tab pos="241300" algn="l"/>
                <a:tab pos="5578475" algn="l"/>
                <a:tab pos="5807075" algn="l"/>
              </a:tabLst>
            </a:pPr>
            <a:r>
              <a:rPr lang="it-IT" sz="1700" spc="-5" dirty="0">
                <a:latin typeface="Calibri"/>
                <a:cs typeface="Calibri"/>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682548" y="483184"/>
            <a:ext cx="10851845" cy="1744067"/>
          </a:xfrm>
          <a:prstGeom prst="rect">
            <a:avLst/>
          </a:prstGeom>
        </p:spPr>
        <p:txBody>
          <a:bodyPr vert="horz" wrap="square" lIns="0" tIns="12700" rIns="0" bIns="0" rtlCol="0">
            <a:spAutoFit/>
          </a:bodyPr>
          <a:lstStyle/>
          <a:p>
            <a:pPr algn="ctr">
              <a:lnSpc>
                <a:spcPts val="4510"/>
              </a:lnSpc>
            </a:pPr>
            <a:r>
              <a:rPr lang="it-IT"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A2 «Sviluppo di un sistema di presa in carico anche attraverso equipe multiprofessionali e lavoro di comunità</a:t>
            </a:r>
            <a:endParaRPr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11" name="object 11"/>
          <p:cNvSpPr txBox="1"/>
          <p:nvPr/>
        </p:nvSpPr>
        <p:spPr>
          <a:xfrm>
            <a:off x="914400" y="2133600"/>
            <a:ext cx="10316768" cy="4783361"/>
          </a:xfrm>
          <a:prstGeom prst="rect">
            <a:avLst/>
          </a:prstGeom>
        </p:spPr>
        <p:txBody>
          <a:bodyPr vert="horz" wrap="square" lIns="0" tIns="12700" rIns="0" bIns="0" rtlCol="0">
            <a:spAutoFit/>
          </a:bodyPr>
          <a:lstStyle/>
          <a:p>
            <a:pPr marL="12700">
              <a:lnSpc>
                <a:spcPct val="100000"/>
              </a:lnSpc>
              <a:spcBef>
                <a:spcPts val="5"/>
              </a:spcBef>
              <a:tabLst>
                <a:tab pos="5578475" algn="l"/>
              </a:tabLst>
            </a:pPr>
            <a:r>
              <a:rPr lang="it-IT" sz="1700" b="1" i="1" u="heavy" spc="-5" dirty="0">
                <a:uFill>
                  <a:solidFill>
                    <a:srgbClr val="000000"/>
                  </a:solidFill>
                </a:uFill>
                <a:latin typeface="Calibri"/>
                <a:cs typeface="Calibri"/>
              </a:rPr>
              <a:t>Obiettivo:</a:t>
            </a:r>
            <a:r>
              <a:rPr lang="it-IT" sz="1700" b="1" i="1" u="heavy" spc="-10" dirty="0">
                <a:uFill>
                  <a:solidFill>
                    <a:srgbClr val="000000"/>
                  </a:solidFill>
                </a:uFill>
                <a:latin typeface="Calibri"/>
                <a:cs typeface="Calibri"/>
              </a:rPr>
              <a:t> </a:t>
            </a:r>
            <a:r>
              <a:rPr lang="it-IT" sz="1700" i="1" spc="-5" dirty="0">
                <a:latin typeface="Calibri"/>
                <a:cs typeface="Calibri"/>
              </a:rPr>
              <a:t>	</a:t>
            </a:r>
            <a:endParaRPr lang="it-IT" sz="1700" dirty="0">
              <a:latin typeface="Calibri"/>
              <a:cs typeface="Calibri"/>
            </a:endParaRPr>
          </a:p>
          <a:p>
            <a:pPr marL="12700">
              <a:lnSpc>
                <a:spcPct val="100000"/>
              </a:lnSpc>
              <a:spcBef>
                <a:spcPts val="585"/>
              </a:spcBef>
              <a:tabLst>
                <a:tab pos="240665" algn="l"/>
                <a:tab pos="241300" algn="l"/>
                <a:tab pos="5578475" algn="l"/>
                <a:tab pos="5807075" algn="l"/>
              </a:tabLst>
            </a:pPr>
            <a:r>
              <a:rPr lang="it-IT" sz="1700" dirty="0">
                <a:latin typeface="Calibri"/>
                <a:cs typeface="Calibri"/>
              </a:rPr>
              <a:t>Azione</a:t>
            </a:r>
            <a:r>
              <a:rPr lang="it-IT" sz="1700" spc="-5" dirty="0">
                <a:latin typeface="Calibri"/>
                <a:cs typeface="Calibri"/>
              </a:rPr>
              <a:t> A2</a:t>
            </a:r>
            <a:r>
              <a:rPr lang="it-IT" sz="1700" spc="5" dirty="0">
                <a:latin typeface="Calibri"/>
                <a:cs typeface="Calibri"/>
              </a:rPr>
              <a:t> </a:t>
            </a:r>
            <a:r>
              <a:rPr lang="it-IT" sz="1700" dirty="0">
                <a:latin typeface="Calibri"/>
                <a:cs typeface="Calibri"/>
              </a:rPr>
              <a:t>–</a:t>
            </a:r>
            <a:r>
              <a:rPr lang="it-IT" sz="1700" spc="15" dirty="0">
                <a:latin typeface="Calibri"/>
                <a:cs typeface="Calibri"/>
              </a:rPr>
              <a:t> </a:t>
            </a:r>
            <a:r>
              <a:rPr lang="it-IT" sz="1700" spc="-5" dirty="0">
                <a:latin typeface="Calibri"/>
                <a:cs typeface="Calibri"/>
              </a:rPr>
              <a:t>Sviluppo di un sistema di presa in carico anche attraverso equipe multiprofessionali e lavoro di comunità</a:t>
            </a:r>
          </a:p>
          <a:p>
            <a:pPr marL="12700">
              <a:lnSpc>
                <a:spcPct val="100000"/>
              </a:lnSpc>
              <a:spcBef>
                <a:spcPts val="585"/>
              </a:spcBef>
              <a:tabLst>
                <a:tab pos="240665" algn="l"/>
                <a:tab pos="241300" algn="l"/>
                <a:tab pos="5578475" algn="l"/>
                <a:tab pos="5807075" algn="l"/>
              </a:tabLst>
            </a:pPr>
            <a:r>
              <a:rPr lang="it-IT" sz="1700" b="1" i="1" u="heavy" spc="-5" dirty="0">
                <a:uFill>
                  <a:solidFill>
                    <a:srgbClr val="000000"/>
                  </a:solidFill>
                </a:uFill>
                <a:latin typeface="Calibri"/>
                <a:cs typeface="Calibri"/>
              </a:rPr>
              <a:t>Azione:</a:t>
            </a:r>
          </a:p>
          <a:p>
            <a:pPr marL="298450" indent="-285750">
              <a:lnSpc>
                <a:spcPct val="100000"/>
              </a:lnSpc>
              <a:spcBef>
                <a:spcPts val="585"/>
              </a:spcBef>
              <a:buFontTx/>
              <a:buChar char="-"/>
              <a:tabLst>
                <a:tab pos="240665" algn="l"/>
                <a:tab pos="241300" algn="l"/>
                <a:tab pos="5578475" algn="l"/>
                <a:tab pos="5807075" algn="l"/>
              </a:tabLst>
            </a:pPr>
            <a:r>
              <a:rPr lang="it-IT" sz="1700" spc="-5" dirty="0">
                <a:latin typeface="Calibri"/>
                <a:cs typeface="Calibri"/>
              </a:rPr>
              <a:t>Creazione dell’equipe housing e suddivisione in sottogruppi a valenza territoriale o per diverse tipologie di utenza;</a:t>
            </a:r>
          </a:p>
          <a:p>
            <a:pPr marL="298450" indent="-285750">
              <a:lnSpc>
                <a:spcPct val="100000"/>
              </a:lnSpc>
              <a:spcBef>
                <a:spcPts val="585"/>
              </a:spcBef>
              <a:buFontTx/>
              <a:buChar char="-"/>
              <a:tabLst>
                <a:tab pos="240665" algn="l"/>
                <a:tab pos="241300" algn="l"/>
                <a:tab pos="5578475" algn="l"/>
                <a:tab pos="5807075" algn="l"/>
              </a:tabLst>
            </a:pPr>
            <a:r>
              <a:rPr lang="it-IT" sz="1700" spc="-5" dirty="0">
                <a:latin typeface="Calibri"/>
                <a:cs typeface="Calibri"/>
              </a:rPr>
              <a:t>Lavoro di rete con altre equipe di professionisti presenti sull’Ambito</a:t>
            </a:r>
          </a:p>
          <a:p>
            <a:pPr marL="298450" indent="-285750">
              <a:lnSpc>
                <a:spcPct val="100000"/>
              </a:lnSpc>
              <a:spcBef>
                <a:spcPts val="585"/>
              </a:spcBef>
              <a:buFontTx/>
              <a:buChar char="-"/>
              <a:tabLst>
                <a:tab pos="240665" algn="l"/>
                <a:tab pos="241300" algn="l"/>
                <a:tab pos="5578475" algn="l"/>
                <a:tab pos="5807075" algn="l"/>
              </a:tabLst>
            </a:pPr>
            <a:r>
              <a:rPr lang="it-IT" sz="1700" spc="-5" dirty="0">
                <a:latin typeface="Calibri"/>
                <a:cs typeface="Calibri"/>
              </a:rPr>
              <a:t>Definizione della modalità di invio e di presa in carico: costruzione di un protocollo operativo – Progetto Individualizzato, mediante approccio recovery</a:t>
            </a:r>
          </a:p>
          <a:p>
            <a:pPr marL="298450" indent="-285750">
              <a:lnSpc>
                <a:spcPct val="100000"/>
              </a:lnSpc>
              <a:spcBef>
                <a:spcPts val="585"/>
              </a:spcBef>
              <a:buFontTx/>
              <a:buChar char="-"/>
              <a:tabLst>
                <a:tab pos="240665" algn="l"/>
                <a:tab pos="241300" algn="l"/>
                <a:tab pos="5578475" algn="l"/>
                <a:tab pos="5807075" algn="l"/>
              </a:tabLst>
            </a:pPr>
            <a:r>
              <a:rPr lang="it-IT" sz="1700" spc="-5" dirty="0">
                <a:latin typeface="Calibri"/>
                <a:cs typeface="Calibri"/>
              </a:rPr>
              <a:t>Gestione del progetto di autonomia: individuazione del case manager e lavoro con il territorio</a:t>
            </a:r>
          </a:p>
          <a:p>
            <a:pPr marL="12700">
              <a:spcBef>
                <a:spcPts val="585"/>
              </a:spcBef>
              <a:tabLst>
                <a:tab pos="240665" algn="l"/>
                <a:tab pos="241300" algn="l"/>
                <a:tab pos="5578475" algn="l"/>
                <a:tab pos="5807075" algn="l"/>
              </a:tabLst>
            </a:pPr>
            <a:r>
              <a:rPr lang="it-IT" sz="1700" b="1" i="1" u="heavy" spc="-5" dirty="0">
                <a:uFill>
                  <a:solidFill>
                    <a:srgbClr val="000000"/>
                  </a:solidFill>
                </a:uFill>
                <a:latin typeface="Calibri"/>
                <a:cs typeface="Calibri"/>
              </a:rPr>
              <a:t>Enti: </a:t>
            </a:r>
          </a:p>
          <a:p>
            <a:pPr marL="12700">
              <a:lnSpc>
                <a:spcPct val="100000"/>
              </a:lnSpc>
              <a:spcBef>
                <a:spcPts val="585"/>
              </a:spcBef>
              <a:tabLst>
                <a:tab pos="240665" algn="l"/>
                <a:tab pos="241300" algn="l"/>
                <a:tab pos="5578475" algn="l"/>
                <a:tab pos="5807075" algn="l"/>
              </a:tabLst>
            </a:pPr>
            <a:r>
              <a:rPr lang="it-IT" sz="1700" spc="-5" dirty="0">
                <a:latin typeface="Calibri"/>
                <a:cs typeface="Calibri"/>
              </a:rPr>
              <a:t>Comunità Fraternità e Scalabrini Bonomelli</a:t>
            </a:r>
          </a:p>
          <a:p>
            <a:pPr marL="12700">
              <a:lnSpc>
                <a:spcPct val="100000"/>
              </a:lnSpc>
              <a:spcBef>
                <a:spcPts val="585"/>
              </a:spcBef>
              <a:tabLst>
                <a:tab pos="240665" algn="l"/>
                <a:tab pos="241300" algn="l"/>
                <a:tab pos="5578475" algn="l"/>
                <a:tab pos="5807075" algn="l"/>
              </a:tabLst>
            </a:pPr>
            <a:r>
              <a:rPr lang="it-IT" sz="1700" b="1" i="1" u="sng" spc="-5" dirty="0">
                <a:latin typeface="Calibri"/>
                <a:cs typeface="Calibri"/>
              </a:rPr>
              <a:t>Esiti:</a:t>
            </a:r>
          </a:p>
          <a:p>
            <a:pPr marL="12700">
              <a:lnSpc>
                <a:spcPct val="100000"/>
              </a:lnSpc>
              <a:spcBef>
                <a:spcPts val="585"/>
              </a:spcBef>
              <a:tabLst>
                <a:tab pos="240665" algn="l"/>
                <a:tab pos="241300" algn="l"/>
                <a:tab pos="5578475" algn="l"/>
                <a:tab pos="5807075" algn="l"/>
              </a:tabLst>
            </a:pPr>
            <a:r>
              <a:rPr lang="it-IT" sz="1700" spc="-5" dirty="0">
                <a:latin typeface="Calibri"/>
                <a:cs typeface="Calibri"/>
              </a:rPr>
              <a:t>Creazione di due equipe presenti in entrambi gli Ambiti  per la gestione delle nuove unità sociali e con competenza specifica per realizzare progetti di autonomia con le persone inserite nell’Housing temporaneo.</a:t>
            </a:r>
          </a:p>
          <a:p>
            <a:pPr marL="12700">
              <a:lnSpc>
                <a:spcPct val="100000"/>
              </a:lnSpc>
              <a:spcBef>
                <a:spcPts val="585"/>
              </a:spcBef>
              <a:tabLst>
                <a:tab pos="240665" algn="l"/>
                <a:tab pos="241300" algn="l"/>
                <a:tab pos="5578475" algn="l"/>
                <a:tab pos="5807075" algn="l"/>
              </a:tabLst>
            </a:pPr>
            <a:endParaRPr lang="it-IT" sz="1700" spc="-5" dirty="0">
              <a:latin typeface="Calibri"/>
              <a:cs typeface="Calibri"/>
            </a:endParaRPr>
          </a:p>
          <a:p>
            <a:pPr marL="12700">
              <a:lnSpc>
                <a:spcPct val="100000"/>
              </a:lnSpc>
              <a:spcBef>
                <a:spcPts val="5"/>
              </a:spcBef>
              <a:tabLst>
                <a:tab pos="5578475" algn="l"/>
              </a:tabLst>
            </a:pPr>
            <a:endParaRPr lang="it-IT" sz="1700" spc="-5" dirty="0">
              <a:latin typeface="Calibri"/>
              <a:cs typeface="Calibri"/>
            </a:endParaRPr>
          </a:p>
        </p:txBody>
      </p:sp>
    </p:spTree>
    <p:extLst>
      <p:ext uri="{BB962C8B-B14F-4D97-AF65-F5344CB8AC3E}">
        <p14:creationId xmlns:p14="http://schemas.microsoft.com/office/powerpoint/2010/main" val="2662918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631977" y="304800"/>
            <a:ext cx="10851845" cy="1166986"/>
          </a:xfrm>
          <a:prstGeom prst="rect">
            <a:avLst/>
          </a:prstGeom>
        </p:spPr>
        <p:txBody>
          <a:bodyPr vert="horz" wrap="square" lIns="0" tIns="12700" rIns="0" bIns="0" rtlCol="0">
            <a:spAutoFit/>
          </a:bodyPr>
          <a:lstStyle/>
          <a:p>
            <a:pPr algn="ctr">
              <a:lnSpc>
                <a:spcPts val="4510"/>
              </a:lnSpc>
            </a:pPr>
            <a:r>
              <a:rPr lang="it-IT"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A4 «Sviluppo di Agenzie Sociali per la mediazione degli affitti privati»</a:t>
            </a:r>
            <a:endParaRPr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11" name="object 11"/>
          <p:cNvSpPr txBox="1"/>
          <p:nvPr/>
        </p:nvSpPr>
        <p:spPr>
          <a:xfrm>
            <a:off x="914400" y="1406514"/>
            <a:ext cx="10287000" cy="5829801"/>
          </a:xfrm>
          <a:prstGeom prst="rect">
            <a:avLst/>
          </a:prstGeom>
        </p:spPr>
        <p:txBody>
          <a:bodyPr vert="horz" wrap="square" lIns="0" tIns="12700" rIns="0" bIns="0" rtlCol="0">
            <a:spAutoFit/>
          </a:bodyPr>
          <a:lstStyle/>
          <a:p>
            <a:pPr marL="12700">
              <a:lnSpc>
                <a:spcPct val="100000"/>
              </a:lnSpc>
              <a:spcBef>
                <a:spcPts val="5"/>
              </a:spcBef>
              <a:tabLst>
                <a:tab pos="5578475" algn="l"/>
              </a:tabLst>
            </a:pPr>
            <a:r>
              <a:rPr lang="it-IT" sz="1700" b="1" i="1" u="heavy" spc="-5" dirty="0">
                <a:uFill>
                  <a:solidFill>
                    <a:srgbClr val="000000"/>
                  </a:solidFill>
                </a:uFill>
                <a:latin typeface="Calibri"/>
                <a:cs typeface="Calibri"/>
              </a:rPr>
              <a:t>Obiettivo:</a:t>
            </a:r>
            <a:r>
              <a:rPr lang="it-IT" sz="1700" b="1" i="1" u="heavy" spc="-10" dirty="0">
                <a:uFill>
                  <a:solidFill>
                    <a:srgbClr val="000000"/>
                  </a:solidFill>
                </a:uFill>
                <a:latin typeface="Calibri"/>
                <a:cs typeface="Calibri"/>
              </a:rPr>
              <a:t> </a:t>
            </a:r>
            <a:r>
              <a:rPr lang="it-IT" sz="1700" i="1" spc="-5" dirty="0">
                <a:latin typeface="Calibri"/>
                <a:cs typeface="Calibri"/>
              </a:rPr>
              <a:t>	</a:t>
            </a:r>
          </a:p>
          <a:p>
            <a:pPr marL="12700">
              <a:lnSpc>
                <a:spcPct val="100000"/>
              </a:lnSpc>
              <a:spcBef>
                <a:spcPts val="5"/>
              </a:spcBef>
              <a:tabLst>
                <a:tab pos="5578475" algn="l"/>
              </a:tabLst>
            </a:pPr>
            <a:r>
              <a:rPr lang="it-IT" sz="1700" dirty="0">
                <a:latin typeface="Calibri"/>
                <a:cs typeface="Calibri"/>
              </a:rPr>
              <a:t>Azione</a:t>
            </a:r>
            <a:r>
              <a:rPr lang="it-IT" sz="1700" spc="-5" dirty="0">
                <a:latin typeface="Calibri"/>
                <a:cs typeface="Calibri"/>
              </a:rPr>
              <a:t> A4</a:t>
            </a:r>
            <a:r>
              <a:rPr lang="it-IT" sz="1700" spc="5" dirty="0">
                <a:latin typeface="Calibri"/>
                <a:cs typeface="Calibri"/>
              </a:rPr>
              <a:t> </a:t>
            </a:r>
            <a:r>
              <a:rPr lang="it-IT" sz="1700" dirty="0">
                <a:latin typeface="Calibri"/>
                <a:cs typeface="Calibri"/>
              </a:rPr>
              <a:t>–</a:t>
            </a:r>
            <a:r>
              <a:rPr lang="it-IT" sz="1700" spc="15" dirty="0">
                <a:latin typeface="Calibri"/>
                <a:cs typeface="Calibri"/>
              </a:rPr>
              <a:t> </a:t>
            </a:r>
            <a:r>
              <a:rPr lang="it-IT" sz="1700" spc="-5" dirty="0">
                <a:latin typeface="Calibri"/>
                <a:cs typeface="Calibri"/>
              </a:rPr>
              <a:t>Sviluppo di Agenzie Sociali per la mediazione degli affitti privati</a:t>
            </a:r>
          </a:p>
          <a:p>
            <a:pPr marL="12700">
              <a:lnSpc>
                <a:spcPct val="100000"/>
              </a:lnSpc>
              <a:spcBef>
                <a:spcPts val="585"/>
              </a:spcBef>
              <a:tabLst>
                <a:tab pos="240665" algn="l"/>
                <a:tab pos="241300" algn="l"/>
                <a:tab pos="5578475" algn="l"/>
                <a:tab pos="5807075" algn="l"/>
              </a:tabLst>
            </a:pPr>
            <a:r>
              <a:rPr lang="it-IT" sz="1700" b="1" i="1" u="heavy" spc="-5" dirty="0">
                <a:uFill>
                  <a:solidFill>
                    <a:srgbClr val="000000"/>
                  </a:solidFill>
                </a:uFill>
                <a:latin typeface="Calibri"/>
                <a:cs typeface="Calibri"/>
              </a:rPr>
              <a:t>Azione:</a:t>
            </a:r>
          </a:p>
          <a:p>
            <a:pPr marL="298450" indent="-285750">
              <a:lnSpc>
                <a:spcPct val="100000"/>
              </a:lnSpc>
              <a:spcBef>
                <a:spcPts val="585"/>
              </a:spcBef>
              <a:buFontTx/>
              <a:buChar char="-"/>
              <a:tabLst>
                <a:tab pos="240665" algn="l"/>
                <a:tab pos="241300" algn="l"/>
                <a:tab pos="5578475" algn="l"/>
                <a:tab pos="5807075" algn="l"/>
              </a:tabLst>
            </a:pPr>
            <a:r>
              <a:rPr lang="it-IT" sz="1700" spc="-5" dirty="0">
                <a:latin typeface="Calibri"/>
                <a:cs typeface="Calibri"/>
              </a:rPr>
              <a:t>Mappatura degli alloggi privati e pubblici disponibili nei 2 Ambiti e analisi dei non occupati: </a:t>
            </a:r>
            <a:r>
              <a:rPr lang="it-IT" sz="1700" spc="-5" dirty="0">
                <a:highlight>
                  <a:srgbClr val="FFFF00"/>
                </a:highlight>
                <a:latin typeface="Calibri"/>
                <a:cs typeface="Calibri"/>
              </a:rPr>
              <a:t>Individuazione di almeno</a:t>
            </a:r>
            <a:r>
              <a:rPr lang="it-IT" sz="1700" u="sng" spc="-5" dirty="0">
                <a:highlight>
                  <a:srgbClr val="FFFF00"/>
                </a:highlight>
                <a:latin typeface="Calibri"/>
                <a:cs typeface="Calibri"/>
              </a:rPr>
              <a:t> </a:t>
            </a:r>
            <a:r>
              <a:rPr lang="it-IT" sz="1700" u="sng" spc="-5" dirty="0">
                <a:highlight>
                  <a:srgbClr val="FFFF00"/>
                </a:highlight>
                <a:latin typeface="Calibri"/>
                <a:cs typeface="Calibri"/>
              </a:rPr>
              <a:t>7</a:t>
            </a:r>
            <a:r>
              <a:rPr lang="it-IT" sz="1700" u="sng" spc="-5" dirty="0" smtClean="0">
                <a:highlight>
                  <a:srgbClr val="FFFF00"/>
                </a:highlight>
                <a:latin typeface="Calibri"/>
                <a:cs typeface="Calibri"/>
              </a:rPr>
              <a:t> </a:t>
            </a:r>
            <a:r>
              <a:rPr lang="it-IT" sz="1700" u="sng" spc="-5" dirty="0">
                <a:highlight>
                  <a:srgbClr val="FFFF00"/>
                </a:highlight>
                <a:latin typeface="Calibri"/>
                <a:cs typeface="Calibri"/>
              </a:rPr>
              <a:t>immobili non utilizzati </a:t>
            </a:r>
            <a:r>
              <a:rPr lang="it-IT" sz="1700" spc="-5" dirty="0">
                <a:highlight>
                  <a:srgbClr val="FFFF00"/>
                </a:highlight>
                <a:latin typeface="Calibri"/>
                <a:cs typeface="Calibri"/>
              </a:rPr>
              <a:t>per ogni annualità progettuale;</a:t>
            </a:r>
          </a:p>
          <a:p>
            <a:pPr marL="298450" indent="-285750">
              <a:lnSpc>
                <a:spcPct val="100000"/>
              </a:lnSpc>
              <a:spcBef>
                <a:spcPts val="585"/>
              </a:spcBef>
              <a:buFontTx/>
              <a:buChar char="-"/>
              <a:tabLst>
                <a:tab pos="240665" algn="l"/>
                <a:tab pos="241300" algn="l"/>
                <a:tab pos="5578475" algn="l"/>
                <a:tab pos="5807075" algn="l"/>
              </a:tabLst>
            </a:pPr>
            <a:r>
              <a:rPr lang="it-IT" sz="1700" spc="-5" dirty="0">
                <a:latin typeface="Calibri"/>
                <a:cs typeface="Calibri"/>
              </a:rPr>
              <a:t>Raccolta delle domande e analisi dei fabbisogni degli aspiranti inquilini: </a:t>
            </a:r>
            <a:r>
              <a:rPr lang="it-IT" sz="1700" spc="-5" dirty="0">
                <a:highlight>
                  <a:srgbClr val="FFFF00"/>
                </a:highlight>
                <a:latin typeface="Calibri"/>
                <a:cs typeface="Calibri"/>
              </a:rPr>
              <a:t>Accoglimento di almeno</a:t>
            </a:r>
            <a:r>
              <a:rPr lang="it-IT" sz="1700" u="sng" spc="-5" dirty="0">
                <a:highlight>
                  <a:srgbClr val="FFFF00"/>
                </a:highlight>
                <a:latin typeface="Calibri"/>
                <a:cs typeface="Calibri"/>
              </a:rPr>
              <a:t> </a:t>
            </a:r>
            <a:r>
              <a:rPr lang="it-IT" sz="1700" u="sng" spc="-5" dirty="0">
                <a:highlight>
                  <a:srgbClr val="FFFF00"/>
                </a:highlight>
                <a:latin typeface="Calibri"/>
                <a:cs typeface="Calibri"/>
              </a:rPr>
              <a:t>7</a:t>
            </a:r>
            <a:r>
              <a:rPr lang="it-IT" sz="1700" u="sng" spc="-5" dirty="0" smtClean="0">
                <a:highlight>
                  <a:srgbClr val="FFFF00"/>
                </a:highlight>
                <a:latin typeface="Calibri"/>
                <a:cs typeface="Calibri"/>
              </a:rPr>
              <a:t> </a:t>
            </a:r>
            <a:r>
              <a:rPr lang="it-IT" sz="1700" u="sng" spc="-5" dirty="0">
                <a:highlight>
                  <a:srgbClr val="FFFF00"/>
                </a:highlight>
                <a:latin typeface="Calibri"/>
                <a:cs typeface="Calibri"/>
              </a:rPr>
              <a:t>segnalazioni </a:t>
            </a:r>
            <a:r>
              <a:rPr lang="it-IT" sz="1700" spc="-5" dirty="0">
                <a:highlight>
                  <a:srgbClr val="FFFF00"/>
                </a:highlight>
                <a:latin typeface="Calibri"/>
                <a:cs typeface="Calibri"/>
              </a:rPr>
              <a:t>con esigenze abitative con distinzione tra nuclei familiari e singoli;</a:t>
            </a:r>
          </a:p>
          <a:p>
            <a:pPr marL="298450" indent="-285750">
              <a:spcBef>
                <a:spcPts val="585"/>
              </a:spcBef>
              <a:buFontTx/>
              <a:buChar char="-"/>
              <a:tabLst>
                <a:tab pos="240665" algn="l"/>
                <a:tab pos="241300" algn="l"/>
                <a:tab pos="5578475" algn="l"/>
                <a:tab pos="5807075" algn="l"/>
              </a:tabLst>
            </a:pPr>
            <a:r>
              <a:rPr lang="it-IT" sz="1700" spc="-5" dirty="0">
                <a:latin typeface="Calibri"/>
                <a:cs typeface="Calibri"/>
              </a:rPr>
              <a:t>Creazioni di accordi e relazioni territoriali con chi si occupa dell’abitare: Stipula si </a:t>
            </a:r>
            <a:r>
              <a:rPr lang="it-IT" sz="1700" spc="-5" dirty="0">
                <a:highlight>
                  <a:srgbClr val="FFFF00"/>
                </a:highlight>
                <a:latin typeface="Calibri"/>
                <a:cs typeface="Calibri"/>
              </a:rPr>
              <a:t>almeno </a:t>
            </a:r>
            <a:r>
              <a:rPr lang="it-IT" sz="1700" u="sng" spc="-5" dirty="0">
                <a:highlight>
                  <a:srgbClr val="FFFF00"/>
                </a:highlight>
                <a:latin typeface="Calibri"/>
                <a:cs typeface="Calibri"/>
              </a:rPr>
              <a:t>3 accordi con reti di agenzie</a:t>
            </a:r>
            <a:r>
              <a:rPr lang="it-IT" sz="1700" spc="-5" dirty="0">
                <a:highlight>
                  <a:srgbClr val="FFFF00"/>
                </a:highlight>
                <a:latin typeface="Calibri"/>
                <a:cs typeface="Calibri"/>
              </a:rPr>
              <a:t> per l’incontro fra domanda e offerta;</a:t>
            </a:r>
          </a:p>
          <a:p>
            <a:pPr marL="298450" indent="-285750">
              <a:lnSpc>
                <a:spcPct val="100000"/>
              </a:lnSpc>
              <a:spcBef>
                <a:spcPts val="585"/>
              </a:spcBef>
              <a:buFontTx/>
              <a:buChar char="-"/>
              <a:tabLst>
                <a:tab pos="240665" algn="l"/>
                <a:tab pos="241300" algn="l"/>
                <a:tab pos="5578475" algn="l"/>
                <a:tab pos="5807075" algn="l"/>
              </a:tabLst>
            </a:pPr>
            <a:r>
              <a:rPr lang="it-IT" sz="1700" spc="-5" dirty="0">
                <a:latin typeface="Calibri"/>
                <a:cs typeface="Calibri"/>
              </a:rPr>
              <a:t>Sperimentazione di strumenti di garanzia e mediazione nuovi nei confronti dei locatari: </a:t>
            </a:r>
            <a:r>
              <a:rPr lang="it-IT" sz="1700" spc="-5" dirty="0">
                <a:highlight>
                  <a:srgbClr val="FFFF00"/>
                </a:highlight>
                <a:latin typeface="Calibri"/>
                <a:cs typeface="Calibri"/>
              </a:rPr>
              <a:t>Perfezionamento di </a:t>
            </a:r>
            <a:r>
              <a:rPr lang="it-IT" sz="1700" u="sng" spc="-5" dirty="0">
                <a:highlight>
                  <a:srgbClr val="FFFF00"/>
                </a:highlight>
                <a:latin typeface="Calibri"/>
                <a:cs typeface="Calibri"/>
              </a:rPr>
              <a:t>almeno </a:t>
            </a:r>
            <a:r>
              <a:rPr lang="it-IT" sz="1700" u="sng" spc="-5" dirty="0">
                <a:highlight>
                  <a:srgbClr val="FFFF00"/>
                </a:highlight>
                <a:latin typeface="Calibri"/>
                <a:cs typeface="Calibri"/>
              </a:rPr>
              <a:t>7</a:t>
            </a:r>
            <a:r>
              <a:rPr lang="it-IT" sz="1700" u="sng" spc="-5" dirty="0" smtClean="0">
                <a:highlight>
                  <a:srgbClr val="FFFF00"/>
                </a:highlight>
                <a:latin typeface="Calibri"/>
                <a:cs typeface="Calibri"/>
              </a:rPr>
              <a:t> </a:t>
            </a:r>
            <a:r>
              <a:rPr lang="it-IT" sz="1700" u="sng" spc="-5" dirty="0">
                <a:highlight>
                  <a:srgbClr val="FFFF00"/>
                </a:highlight>
                <a:latin typeface="Calibri"/>
                <a:cs typeface="Calibri"/>
              </a:rPr>
              <a:t>contratti di accompagnamento temporaneo;</a:t>
            </a:r>
            <a:endParaRPr lang="it-IT" sz="1700" spc="-5" dirty="0">
              <a:highlight>
                <a:srgbClr val="FFFF00"/>
              </a:highlight>
              <a:latin typeface="Calibri"/>
              <a:cs typeface="Calibri"/>
            </a:endParaRPr>
          </a:p>
          <a:p>
            <a:pPr marL="298450" indent="-285750">
              <a:spcBef>
                <a:spcPts val="585"/>
              </a:spcBef>
              <a:buFontTx/>
              <a:buChar char="-"/>
              <a:tabLst>
                <a:tab pos="240665" algn="l"/>
                <a:tab pos="241300" algn="l"/>
                <a:tab pos="5578475" algn="l"/>
                <a:tab pos="5807075" algn="l"/>
              </a:tabLst>
            </a:pPr>
            <a:r>
              <a:rPr lang="it-IT" sz="1700" spc="-5" dirty="0">
                <a:latin typeface="Calibri"/>
                <a:cs typeface="Calibri"/>
              </a:rPr>
              <a:t>Sperimentazione di nuovi modelli di abitare, co-housing e abitazione condivisa, per persone con specifiche fragilità con interventi «protetti»: </a:t>
            </a:r>
            <a:r>
              <a:rPr lang="it-IT" sz="1700" spc="-5" dirty="0">
                <a:highlight>
                  <a:srgbClr val="FFFF00"/>
                </a:highlight>
                <a:latin typeface="Calibri"/>
                <a:cs typeface="Calibri"/>
              </a:rPr>
              <a:t>Avvio di </a:t>
            </a:r>
            <a:r>
              <a:rPr lang="it-IT" sz="1700" u="sng" spc="-5" dirty="0">
                <a:highlight>
                  <a:srgbClr val="FFFF00"/>
                </a:highlight>
                <a:latin typeface="Calibri"/>
                <a:cs typeface="Calibri"/>
              </a:rPr>
              <a:t>almeno un nuovo modello di coabitazione </a:t>
            </a:r>
            <a:r>
              <a:rPr lang="it-IT" sz="1700" u="sng" spc="-5" dirty="0">
                <a:latin typeface="Calibri"/>
                <a:cs typeface="Calibri"/>
              </a:rPr>
              <a:t>;</a:t>
            </a:r>
            <a:endParaRPr lang="it-IT" sz="1700" spc="-5" dirty="0">
              <a:latin typeface="Calibri"/>
              <a:cs typeface="Calibri"/>
            </a:endParaRPr>
          </a:p>
          <a:p>
            <a:pPr marL="298450" indent="-285750">
              <a:lnSpc>
                <a:spcPct val="100000"/>
              </a:lnSpc>
              <a:spcBef>
                <a:spcPts val="585"/>
              </a:spcBef>
              <a:buFontTx/>
              <a:buChar char="-"/>
              <a:tabLst>
                <a:tab pos="240665" algn="l"/>
                <a:tab pos="241300" algn="l"/>
                <a:tab pos="5578475" algn="l"/>
                <a:tab pos="5807075" algn="l"/>
              </a:tabLst>
            </a:pPr>
            <a:r>
              <a:rPr lang="it-IT" sz="1700" spc="-5" dirty="0">
                <a:latin typeface="Calibri"/>
                <a:cs typeface="Calibri"/>
              </a:rPr>
              <a:t>Sperimentazione con i comuni di una gestione condivisa degli alloggi di edilizia pubblica disponibili: </a:t>
            </a:r>
            <a:r>
              <a:rPr lang="it-IT" sz="1700" u="sng" spc="-5" dirty="0">
                <a:highlight>
                  <a:srgbClr val="FFFF00"/>
                </a:highlight>
                <a:latin typeface="Calibri"/>
                <a:cs typeface="Calibri"/>
              </a:rPr>
              <a:t>3 sperimentazioni nel triennio;</a:t>
            </a:r>
          </a:p>
          <a:p>
            <a:pPr marL="12700">
              <a:spcBef>
                <a:spcPts val="585"/>
              </a:spcBef>
              <a:tabLst>
                <a:tab pos="240665" algn="l"/>
                <a:tab pos="241300" algn="l"/>
                <a:tab pos="5578475" algn="l"/>
                <a:tab pos="5807075" algn="l"/>
              </a:tabLst>
            </a:pPr>
            <a:r>
              <a:rPr lang="it-IT" sz="1700" b="1" i="1" u="heavy" spc="-5" dirty="0">
                <a:uFill>
                  <a:solidFill>
                    <a:srgbClr val="000000"/>
                  </a:solidFill>
                </a:uFill>
                <a:latin typeface="Calibri"/>
                <a:cs typeface="Calibri"/>
              </a:rPr>
              <a:t>Enti: </a:t>
            </a:r>
          </a:p>
          <a:p>
            <a:pPr marL="12700">
              <a:spcBef>
                <a:spcPts val="585"/>
              </a:spcBef>
              <a:tabLst>
                <a:tab pos="240665" algn="l"/>
                <a:tab pos="241300" algn="l"/>
                <a:tab pos="5578475" algn="l"/>
                <a:tab pos="5807075" algn="l"/>
              </a:tabLst>
            </a:pPr>
            <a:r>
              <a:rPr lang="it-IT" sz="1700" spc="-5" dirty="0">
                <a:latin typeface="Calibri"/>
                <a:cs typeface="Calibri"/>
              </a:rPr>
              <a:t>Comunità Fraternità e Scalabrini Bonomelli</a:t>
            </a:r>
          </a:p>
          <a:p>
            <a:pPr marL="12700">
              <a:lnSpc>
                <a:spcPct val="100000"/>
              </a:lnSpc>
              <a:spcBef>
                <a:spcPts val="585"/>
              </a:spcBef>
              <a:tabLst>
                <a:tab pos="240665" algn="l"/>
                <a:tab pos="241300" algn="l"/>
                <a:tab pos="5578475" algn="l"/>
                <a:tab pos="5807075" algn="l"/>
              </a:tabLst>
            </a:pPr>
            <a:endParaRPr lang="it-IT" sz="1700" u="sng" spc="-5" dirty="0">
              <a:latin typeface="Calibri"/>
              <a:cs typeface="Calibri"/>
            </a:endParaRPr>
          </a:p>
          <a:p>
            <a:pPr marL="12700">
              <a:lnSpc>
                <a:spcPct val="100000"/>
              </a:lnSpc>
              <a:spcBef>
                <a:spcPts val="585"/>
              </a:spcBef>
              <a:tabLst>
                <a:tab pos="240665" algn="l"/>
                <a:tab pos="241300" algn="l"/>
                <a:tab pos="5578475" algn="l"/>
                <a:tab pos="5807075" algn="l"/>
              </a:tabLst>
            </a:pPr>
            <a:endParaRPr lang="it-IT" sz="1700" spc="-5" dirty="0">
              <a:latin typeface="Calibri"/>
              <a:cs typeface="Calibri"/>
            </a:endParaRPr>
          </a:p>
        </p:txBody>
      </p:sp>
    </p:spTree>
    <p:extLst>
      <p:ext uri="{BB962C8B-B14F-4D97-AF65-F5344CB8AC3E}">
        <p14:creationId xmlns:p14="http://schemas.microsoft.com/office/powerpoint/2010/main" val="2566760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933DB4-4B91-F13E-F87D-A4EADDD2AE4A}"/>
              </a:ext>
            </a:extLst>
          </p:cNvPr>
          <p:cNvSpPr>
            <a:spLocks noGrp="1"/>
          </p:cNvSpPr>
          <p:nvPr>
            <p:ph type="title"/>
          </p:nvPr>
        </p:nvSpPr>
        <p:spPr>
          <a:xfrm>
            <a:off x="838200" y="365125"/>
            <a:ext cx="10515600" cy="1081935"/>
          </a:xfrm>
        </p:spPr>
        <p:txBody>
          <a:bodyPr>
            <a:normAutofit/>
          </a:bodyPr>
          <a:lstStyle/>
          <a:p>
            <a:pPr algn="ctr"/>
            <a:r>
              <a:rPr lang="it-IT" sz="4000" b="1" dirty="0">
                <a:solidFill>
                  <a:srgbClr val="FF0000"/>
                </a:solidFill>
                <a:effectLst>
                  <a:outerShdw blurRad="38100" dist="38100" dir="2700000" algn="tl">
                    <a:srgbClr val="000000">
                      <a:alpha val="43137"/>
                    </a:srgbClr>
                  </a:outerShdw>
                </a:effectLst>
              </a:rPr>
              <a:t>Cronoprogramma</a:t>
            </a:r>
          </a:p>
        </p:txBody>
      </p:sp>
      <p:sp>
        <p:nvSpPr>
          <p:cNvPr id="3" name="Segnaposto contenuto 2">
            <a:extLst>
              <a:ext uri="{FF2B5EF4-FFF2-40B4-BE49-F238E27FC236}">
                <a16:creationId xmlns:a16="http://schemas.microsoft.com/office/drawing/2014/main" id="{55EC2010-8C7A-E275-AC7D-866A5C403D8A}"/>
              </a:ext>
            </a:extLst>
          </p:cNvPr>
          <p:cNvSpPr>
            <a:spLocks noGrp="1"/>
          </p:cNvSpPr>
          <p:nvPr>
            <p:ph idx="1"/>
          </p:nvPr>
        </p:nvSpPr>
        <p:spPr>
          <a:xfrm>
            <a:off x="346229" y="1351722"/>
            <a:ext cx="11594237" cy="5141153"/>
          </a:xfrm>
        </p:spPr>
        <p:txBody>
          <a:bodyPr>
            <a:normAutofit fontScale="92500" lnSpcReduction="10000"/>
          </a:bodyPr>
          <a:lstStyle/>
          <a:p>
            <a:pPr marL="0" indent="0">
              <a:lnSpc>
                <a:spcPct val="100000"/>
              </a:lnSpc>
              <a:buNone/>
            </a:pPr>
            <a:r>
              <a:rPr lang="it-IT" sz="2600" dirty="0"/>
              <a:t>	</a:t>
            </a:r>
            <a:r>
              <a:rPr lang="it-IT" sz="2600" b="1" u="sng" dirty="0">
                <a:solidFill>
                  <a:srgbClr val="FF0000"/>
                </a:solidFill>
              </a:rPr>
              <a:t>DURATA DEL PROGETTO</a:t>
            </a:r>
            <a:r>
              <a:rPr lang="it-IT" sz="2600" dirty="0"/>
              <a:t> </a:t>
            </a:r>
            <a:r>
              <a:rPr lang="it-IT" sz="2600" dirty="0">
                <a:solidFill>
                  <a:srgbClr val="FF0000"/>
                </a:solidFill>
              </a:rPr>
              <a:t>– fino a Marzo 2026</a:t>
            </a:r>
            <a:endParaRPr lang="it-IT" sz="2600" dirty="0">
              <a:solidFill>
                <a:srgbClr val="FF0000"/>
              </a:solidFill>
              <a:highlight>
                <a:srgbClr val="FFFF00"/>
              </a:highlight>
            </a:endParaRPr>
          </a:p>
          <a:p>
            <a:pPr marL="0" indent="0">
              <a:lnSpc>
                <a:spcPct val="100000"/>
              </a:lnSpc>
              <a:buNone/>
            </a:pPr>
            <a:r>
              <a:rPr lang="it-IT" dirty="0"/>
              <a:t> 	</a:t>
            </a:r>
            <a:r>
              <a:rPr lang="it-IT" sz="2200" dirty="0"/>
              <a:t>Durata triennale dalla stipula della convenzione fra BS OVEST e Ministero (possibilità di 	proseguire 	fino a Marzo 2026 oppure fino a Giugno 2026 solo per le parti </a:t>
            </a:r>
            <a:r>
              <a:rPr lang="it-IT" sz="2200" dirty="0" err="1"/>
              <a:t>rendicontative</a:t>
            </a:r>
            <a:r>
              <a:rPr lang="it-IT" sz="2200" dirty="0"/>
              <a:t> delle attività ed 	economiche);</a:t>
            </a:r>
          </a:p>
          <a:p>
            <a:pPr marL="0" indent="0">
              <a:lnSpc>
                <a:spcPct val="100000"/>
              </a:lnSpc>
              <a:buNone/>
            </a:pPr>
            <a:endParaRPr lang="it-IT" sz="2000" i="1" dirty="0"/>
          </a:p>
          <a:p>
            <a:pPr marL="0" indent="0">
              <a:lnSpc>
                <a:spcPct val="100000"/>
              </a:lnSpc>
              <a:buNone/>
            </a:pPr>
            <a:r>
              <a:rPr lang="it-IT" sz="2600" dirty="0"/>
              <a:t>	</a:t>
            </a:r>
            <a:r>
              <a:rPr lang="it-IT" sz="2600" b="1" u="sng" dirty="0">
                <a:solidFill>
                  <a:srgbClr val="FF0000"/>
                </a:solidFill>
              </a:rPr>
              <a:t>AVVIO ATTIVITA’ </a:t>
            </a:r>
            <a:r>
              <a:rPr lang="it-IT" sz="2600" dirty="0">
                <a:solidFill>
                  <a:srgbClr val="FF0000"/>
                </a:solidFill>
              </a:rPr>
              <a:t>– 01/09/2023  </a:t>
            </a:r>
          </a:p>
          <a:p>
            <a:pPr marL="0" indent="0">
              <a:lnSpc>
                <a:spcPct val="100000"/>
              </a:lnSpc>
              <a:buNone/>
            </a:pPr>
            <a:r>
              <a:rPr lang="it-IT" dirty="0"/>
              <a:t>	</a:t>
            </a:r>
            <a:r>
              <a:rPr lang="it-IT" sz="2200" dirty="0"/>
              <a:t>La comunicazione dell’Avvio della Progettazione Tecnica dell’intervento di ristrutturazione o 	riqualificazione degli immobili, corredata dal progetto di fattibilità tecnico economico (PFTE); </a:t>
            </a:r>
          </a:p>
          <a:p>
            <a:pPr marL="0" indent="0">
              <a:lnSpc>
                <a:spcPct val="100000"/>
              </a:lnSpc>
              <a:buNone/>
            </a:pPr>
            <a:endParaRPr lang="it-IT" sz="2000" dirty="0">
              <a:highlight>
                <a:srgbClr val="FFFF00"/>
              </a:highlight>
            </a:endParaRPr>
          </a:p>
          <a:p>
            <a:pPr marL="0" indent="0">
              <a:lnSpc>
                <a:spcPct val="100000"/>
              </a:lnSpc>
              <a:buNone/>
            </a:pPr>
            <a:r>
              <a:rPr lang="it-IT" sz="2600" dirty="0"/>
              <a:t>	</a:t>
            </a:r>
            <a:r>
              <a:rPr lang="it-IT" sz="2600" b="1" u="sng" dirty="0">
                <a:solidFill>
                  <a:srgbClr val="FF0000"/>
                </a:solidFill>
              </a:rPr>
              <a:t>LAVORI DI RISTRUTTURAZIONE</a:t>
            </a:r>
            <a:r>
              <a:rPr lang="it-IT" sz="2600" dirty="0">
                <a:solidFill>
                  <a:srgbClr val="FF0000"/>
                </a:solidFill>
              </a:rPr>
              <a:t> – gennaio 2025</a:t>
            </a:r>
          </a:p>
          <a:p>
            <a:pPr marL="0" indent="0">
              <a:lnSpc>
                <a:spcPct val="100000"/>
              </a:lnSpc>
              <a:buNone/>
            </a:pPr>
            <a:r>
              <a:rPr lang="it-IT" dirty="0"/>
              <a:t>	</a:t>
            </a:r>
            <a:r>
              <a:rPr lang="it-IT" sz="2200" dirty="0"/>
              <a:t>Tempistica prevista in via cautelativa. Dal termine dei lavori è possibile sviluppare il progetto 	gestionale relativo al lotto A2 (Sviluppo di una presa in carico presso le unità abitative), entro   	la  	scadenza prevista per il mese di Marzo 2026;</a:t>
            </a:r>
          </a:p>
          <a:p>
            <a:pPr marL="0" indent="0">
              <a:lnSpc>
                <a:spcPct val="100000"/>
              </a:lnSpc>
              <a:buNone/>
            </a:pPr>
            <a:endParaRPr lang="it-IT" sz="2000" dirty="0"/>
          </a:p>
          <a:p>
            <a:pPr marL="0" indent="0">
              <a:lnSpc>
                <a:spcPct val="100000"/>
              </a:lnSpc>
              <a:buNone/>
            </a:pPr>
            <a:r>
              <a:rPr lang="it-IT" sz="2600" dirty="0"/>
              <a:t>	</a:t>
            </a:r>
            <a:r>
              <a:rPr lang="it-IT" sz="2600" b="1" u="sng" dirty="0">
                <a:solidFill>
                  <a:srgbClr val="FF0000"/>
                </a:solidFill>
              </a:rPr>
              <a:t>CONVENZIONE FRA AZIENDA OVEST SOLIDALE E ATI</a:t>
            </a:r>
            <a:r>
              <a:rPr lang="it-IT" sz="2600" dirty="0">
                <a:solidFill>
                  <a:srgbClr val="FF0000"/>
                </a:solidFill>
              </a:rPr>
              <a:t> – fino a Marzo 2026</a:t>
            </a:r>
          </a:p>
          <a:p>
            <a:pPr marL="0" lvl="1" indent="0">
              <a:lnSpc>
                <a:spcPct val="100000"/>
              </a:lnSpc>
              <a:spcBef>
                <a:spcPts val="1000"/>
              </a:spcBef>
              <a:buNone/>
            </a:pPr>
            <a:r>
              <a:rPr lang="it-IT" i="1" dirty="0"/>
              <a:t>	</a:t>
            </a:r>
            <a:r>
              <a:rPr lang="it-IT" sz="2200" i="1" dirty="0">
                <a:solidFill>
                  <a:schemeClr val="tx1"/>
                </a:solidFill>
                <a:latin typeface="Calibri"/>
                <a:cs typeface="Calibri"/>
              </a:rPr>
              <a:t>G</a:t>
            </a:r>
            <a:r>
              <a:rPr lang="it-IT" sz="2200" dirty="0">
                <a:solidFill>
                  <a:schemeClr val="tx1"/>
                </a:solidFill>
                <a:latin typeface="Calibri"/>
                <a:cs typeface="Calibri"/>
              </a:rPr>
              <a:t>li obiettivi previsti dal PNRR devono essere raggiunti a Marzo 2026</a:t>
            </a:r>
            <a:r>
              <a:rPr lang="it-IT" sz="2200" dirty="0"/>
              <a:t> (fino a Giugno 2026 solo 	per le 	parti </a:t>
            </a:r>
            <a:r>
              <a:rPr lang="it-IT" sz="2200" dirty="0" err="1"/>
              <a:t>rendicontative</a:t>
            </a:r>
            <a:r>
              <a:rPr lang="it-IT" sz="2200" dirty="0"/>
              <a:t> delle 	attività ed </a:t>
            </a:r>
            <a:r>
              <a:rPr lang="it-IT" sz="2200"/>
              <a:t>economiche).</a:t>
            </a:r>
            <a:endParaRPr lang="it-IT" sz="2200" dirty="0">
              <a:solidFill>
                <a:schemeClr val="tx1"/>
              </a:solidFill>
              <a:latin typeface="Calibri"/>
              <a:cs typeface="Calibri"/>
            </a:endParaRPr>
          </a:p>
        </p:txBody>
      </p:sp>
      <p:sp>
        <p:nvSpPr>
          <p:cNvPr id="4" name="Freccia a destra 3">
            <a:extLst>
              <a:ext uri="{FF2B5EF4-FFF2-40B4-BE49-F238E27FC236}">
                <a16:creationId xmlns:a16="http://schemas.microsoft.com/office/drawing/2014/main" id="{F0E04CE4-A270-0EB1-F40A-197756E50B90}"/>
              </a:ext>
            </a:extLst>
          </p:cNvPr>
          <p:cNvSpPr/>
          <p:nvPr/>
        </p:nvSpPr>
        <p:spPr>
          <a:xfrm>
            <a:off x="505287" y="2764613"/>
            <a:ext cx="665826" cy="43500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a:extLst>
              <a:ext uri="{FF2B5EF4-FFF2-40B4-BE49-F238E27FC236}">
                <a16:creationId xmlns:a16="http://schemas.microsoft.com/office/drawing/2014/main" id="{0572FBED-960D-DAE9-3ED4-1D22120B8580}"/>
              </a:ext>
            </a:extLst>
          </p:cNvPr>
          <p:cNvSpPr/>
          <p:nvPr/>
        </p:nvSpPr>
        <p:spPr>
          <a:xfrm>
            <a:off x="505287" y="1347366"/>
            <a:ext cx="665826" cy="43500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a:extLst>
              <a:ext uri="{FF2B5EF4-FFF2-40B4-BE49-F238E27FC236}">
                <a16:creationId xmlns:a16="http://schemas.microsoft.com/office/drawing/2014/main" id="{1166AFC8-FACE-C37C-1AA6-04D285023F78}"/>
              </a:ext>
            </a:extLst>
          </p:cNvPr>
          <p:cNvSpPr/>
          <p:nvPr/>
        </p:nvSpPr>
        <p:spPr>
          <a:xfrm>
            <a:off x="505287" y="3964357"/>
            <a:ext cx="665826" cy="43500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a:extLst>
              <a:ext uri="{FF2B5EF4-FFF2-40B4-BE49-F238E27FC236}">
                <a16:creationId xmlns:a16="http://schemas.microsoft.com/office/drawing/2014/main" id="{806601D3-1DCD-6300-4387-DB685280716E}"/>
              </a:ext>
            </a:extLst>
          </p:cNvPr>
          <p:cNvSpPr/>
          <p:nvPr/>
        </p:nvSpPr>
        <p:spPr>
          <a:xfrm>
            <a:off x="505287" y="5506278"/>
            <a:ext cx="665826" cy="43500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04286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447800" y="609600"/>
            <a:ext cx="9372600" cy="474617"/>
          </a:xfrm>
          <a:prstGeom prst="rect">
            <a:avLst/>
          </a:prstGeom>
        </p:spPr>
        <p:txBody>
          <a:bodyPr vert="horz" wrap="square" lIns="0" tIns="12065" rIns="0" bIns="0" rtlCol="0">
            <a:spAutoFit/>
          </a:bodyPr>
          <a:lstStyle/>
          <a:p>
            <a:pPr marL="12700" algn="ctr">
              <a:lnSpc>
                <a:spcPts val="3420"/>
              </a:lnSpc>
              <a:spcBef>
                <a:spcPts val="95"/>
              </a:spcBef>
            </a:pPr>
            <a:r>
              <a:rPr b="1" dirty="0">
                <a:effectLst>
                  <a:outerShdw blurRad="38100" dist="38100" dir="2700000" algn="tl">
                    <a:srgbClr val="000000">
                      <a:alpha val="43137"/>
                    </a:srgbClr>
                  </a:outerShdw>
                </a:effectLst>
              </a:rPr>
              <a:t>QUADRO ECONOMICO COMPLESSIVO</a:t>
            </a:r>
          </a:p>
        </p:txBody>
      </p:sp>
      <p:sp>
        <p:nvSpPr>
          <p:cNvPr id="4" name="object 4"/>
          <p:cNvSpPr txBox="1"/>
          <p:nvPr/>
        </p:nvSpPr>
        <p:spPr>
          <a:xfrm>
            <a:off x="1066800" y="2013966"/>
            <a:ext cx="10439400" cy="2051203"/>
          </a:xfrm>
          <a:prstGeom prst="rect">
            <a:avLst/>
          </a:prstGeom>
        </p:spPr>
        <p:txBody>
          <a:bodyPr vert="horz" wrap="square" lIns="0" tIns="12065" rIns="0" bIns="0" rtlCol="0">
            <a:spAutoFit/>
          </a:bodyPr>
          <a:lstStyle/>
          <a:p>
            <a:pPr marL="241300" indent="-229235">
              <a:lnSpc>
                <a:spcPct val="100000"/>
              </a:lnSpc>
              <a:spcBef>
                <a:spcPts val="95"/>
              </a:spcBef>
              <a:buFont typeface="Arial MT"/>
              <a:buChar char="•"/>
              <a:tabLst>
                <a:tab pos="241935" algn="l"/>
                <a:tab pos="7769225" algn="l"/>
              </a:tabLst>
            </a:pPr>
            <a:r>
              <a:rPr sz="2800" spc="-10" dirty="0">
                <a:latin typeface="Calibri"/>
                <a:cs typeface="Calibri"/>
              </a:rPr>
              <a:t>Budget</a:t>
            </a:r>
            <a:r>
              <a:rPr sz="2800" spc="25" dirty="0">
                <a:latin typeface="Calibri"/>
                <a:cs typeface="Calibri"/>
              </a:rPr>
              <a:t> </a:t>
            </a:r>
            <a:r>
              <a:rPr sz="2800" spc="-15" dirty="0">
                <a:latin typeface="Calibri"/>
                <a:cs typeface="Calibri"/>
              </a:rPr>
              <a:t>pensato</a:t>
            </a:r>
            <a:r>
              <a:rPr sz="2800" spc="25" dirty="0">
                <a:latin typeface="Calibri"/>
                <a:cs typeface="Calibri"/>
              </a:rPr>
              <a:t> </a:t>
            </a:r>
            <a:r>
              <a:rPr sz="2800" spc="-10" dirty="0">
                <a:latin typeface="Calibri"/>
                <a:cs typeface="Calibri"/>
              </a:rPr>
              <a:t>per</a:t>
            </a:r>
            <a:r>
              <a:rPr sz="2800" spc="30" dirty="0">
                <a:latin typeface="Calibri"/>
                <a:cs typeface="Calibri"/>
              </a:rPr>
              <a:t> </a:t>
            </a:r>
            <a:r>
              <a:rPr sz="2800" b="1" u="heavy" spc="-5" dirty="0">
                <a:uFill>
                  <a:solidFill>
                    <a:srgbClr val="000000"/>
                  </a:solidFill>
                </a:uFill>
                <a:latin typeface="Calibri"/>
                <a:cs typeface="Calibri"/>
              </a:rPr>
              <a:t>n.</a:t>
            </a:r>
            <a:r>
              <a:rPr sz="2800" b="1" u="heavy" spc="20" dirty="0">
                <a:uFill>
                  <a:solidFill>
                    <a:srgbClr val="000000"/>
                  </a:solidFill>
                </a:uFill>
                <a:latin typeface="Calibri"/>
                <a:cs typeface="Calibri"/>
              </a:rPr>
              <a:t> </a:t>
            </a:r>
            <a:r>
              <a:rPr sz="2800" b="1" u="heavy" spc="-5" dirty="0">
                <a:uFill>
                  <a:solidFill>
                    <a:srgbClr val="000000"/>
                  </a:solidFill>
                </a:uFill>
                <a:latin typeface="Calibri"/>
                <a:cs typeface="Calibri"/>
              </a:rPr>
              <a:t>1</a:t>
            </a:r>
            <a:r>
              <a:rPr lang="it-IT" sz="2800" b="1" u="heavy" spc="-5" dirty="0">
                <a:uFill>
                  <a:solidFill>
                    <a:srgbClr val="000000"/>
                  </a:solidFill>
                </a:uFill>
                <a:latin typeface="Calibri"/>
                <a:cs typeface="Calibri"/>
              </a:rPr>
              <a:t>0</a:t>
            </a:r>
            <a:r>
              <a:rPr sz="2800" b="1" u="heavy" spc="25" dirty="0">
                <a:uFill>
                  <a:solidFill>
                    <a:srgbClr val="000000"/>
                  </a:solidFill>
                </a:uFill>
                <a:latin typeface="Calibri"/>
                <a:cs typeface="Calibri"/>
              </a:rPr>
              <a:t> </a:t>
            </a:r>
            <a:r>
              <a:rPr sz="2800" b="1" u="heavy" spc="-10" dirty="0">
                <a:uFill>
                  <a:solidFill>
                    <a:srgbClr val="000000"/>
                  </a:solidFill>
                </a:uFill>
                <a:latin typeface="Calibri"/>
                <a:cs typeface="Calibri"/>
              </a:rPr>
              <a:t>beneficiari:</a:t>
            </a:r>
            <a:r>
              <a:rPr sz="2800" b="1" u="heavy" spc="70" dirty="0">
                <a:uFill>
                  <a:solidFill>
                    <a:srgbClr val="000000"/>
                  </a:solidFill>
                </a:uFill>
                <a:latin typeface="Calibri"/>
                <a:cs typeface="Calibri"/>
              </a:rPr>
              <a:t> </a:t>
            </a:r>
            <a:r>
              <a:rPr sz="2800" b="1" u="heavy" spc="-5" dirty="0">
                <a:uFill>
                  <a:solidFill>
                    <a:srgbClr val="000000"/>
                  </a:solidFill>
                </a:uFill>
                <a:latin typeface="Calibri"/>
                <a:cs typeface="Calibri"/>
              </a:rPr>
              <a:t>€</a:t>
            </a:r>
            <a:r>
              <a:rPr sz="2800" b="1" u="heavy" spc="10" dirty="0">
                <a:uFill>
                  <a:solidFill>
                    <a:srgbClr val="000000"/>
                  </a:solidFill>
                </a:uFill>
                <a:latin typeface="Calibri"/>
                <a:cs typeface="Calibri"/>
              </a:rPr>
              <a:t> </a:t>
            </a:r>
            <a:r>
              <a:rPr sz="2800" b="1" u="heavy" spc="-5" dirty="0">
                <a:uFill>
                  <a:solidFill>
                    <a:srgbClr val="000000"/>
                  </a:solidFill>
                </a:uFill>
                <a:latin typeface="Calibri"/>
                <a:cs typeface="Calibri"/>
              </a:rPr>
              <a:t>7</a:t>
            </a:r>
            <a:r>
              <a:rPr lang="it-IT" sz="2800" b="1" u="heavy" spc="-5" dirty="0">
                <a:uFill>
                  <a:solidFill>
                    <a:srgbClr val="000000"/>
                  </a:solidFill>
                </a:uFill>
                <a:latin typeface="Calibri"/>
                <a:cs typeface="Calibri"/>
              </a:rPr>
              <a:t>10</a:t>
            </a:r>
            <a:r>
              <a:rPr sz="2800" b="1" u="heavy" spc="-5" dirty="0">
                <a:uFill>
                  <a:solidFill>
                    <a:srgbClr val="000000"/>
                  </a:solidFill>
                </a:uFill>
                <a:latin typeface="Calibri"/>
                <a:cs typeface="Calibri"/>
              </a:rPr>
              <a:t>.000,00	</a:t>
            </a:r>
            <a:r>
              <a:rPr sz="2800" spc="-15" dirty="0">
                <a:latin typeface="Calibri"/>
                <a:cs typeface="Calibri"/>
              </a:rPr>
              <a:t>totali,</a:t>
            </a:r>
            <a:r>
              <a:rPr sz="2800" spc="-20" dirty="0">
                <a:latin typeface="Calibri"/>
                <a:cs typeface="Calibri"/>
              </a:rPr>
              <a:t> </a:t>
            </a:r>
            <a:r>
              <a:rPr sz="2800" spc="-5" dirty="0">
                <a:latin typeface="Calibri"/>
                <a:cs typeface="Calibri"/>
              </a:rPr>
              <a:t>di</a:t>
            </a:r>
            <a:r>
              <a:rPr sz="2800" spc="-20" dirty="0">
                <a:latin typeface="Calibri"/>
                <a:cs typeface="Calibri"/>
              </a:rPr>
              <a:t> </a:t>
            </a:r>
            <a:r>
              <a:rPr sz="2800" spc="-5" dirty="0">
                <a:latin typeface="Calibri"/>
                <a:cs typeface="Calibri"/>
              </a:rPr>
              <a:t>cui</a:t>
            </a:r>
            <a:endParaRPr sz="2800" dirty="0">
              <a:latin typeface="Calibri"/>
              <a:cs typeface="Calibri"/>
            </a:endParaRPr>
          </a:p>
          <a:p>
            <a:pPr marL="698500" lvl="1" indent="-229235">
              <a:lnSpc>
                <a:spcPct val="100000"/>
              </a:lnSpc>
              <a:spcBef>
                <a:spcPts val="2045"/>
              </a:spcBef>
              <a:buFont typeface="Arial MT"/>
              <a:buChar char="•"/>
              <a:tabLst>
                <a:tab pos="699135" algn="l"/>
              </a:tabLst>
            </a:pPr>
            <a:r>
              <a:rPr sz="2400" spc="-15" dirty="0">
                <a:latin typeface="Calibri"/>
                <a:cs typeface="Calibri"/>
              </a:rPr>
              <a:t>Euro</a:t>
            </a:r>
            <a:r>
              <a:rPr sz="2400" spc="-20" dirty="0">
                <a:latin typeface="Calibri"/>
                <a:cs typeface="Calibri"/>
              </a:rPr>
              <a:t> </a:t>
            </a:r>
            <a:r>
              <a:rPr sz="2400" spc="-5" dirty="0">
                <a:latin typeface="Calibri"/>
                <a:cs typeface="Calibri"/>
              </a:rPr>
              <a:t>2</a:t>
            </a:r>
            <a:r>
              <a:rPr lang="it-IT" sz="2400" spc="-5" dirty="0">
                <a:latin typeface="Calibri"/>
                <a:cs typeface="Calibri"/>
              </a:rPr>
              <a:t>72</a:t>
            </a:r>
            <a:r>
              <a:rPr sz="2400" spc="-5" dirty="0">
                <a:latin typeface="Calibri"/>
                <a:cs typeface="Calibri"/>
              </a:rPr>
              <a:t>.000,00</a:t>
            </a:r>
            <a:r>
              <a:rPr sz="2400" spc="-10" dirty="0">
                <a:latin typeface="Calibri"/>
                <a:cs typeface="Calibri"/>
              </a:rPr>
              <a:t> </a:t>
            </a:r>
            <a:r>
              <a:rPr lang="it-IT" sz="2400" dirty="0">
                <a:latin typeface="Calibri"/>
                <a:cs typeface="Calibri"/>
              </a:rPr>
              <a:t>risorse in capo all’Ente Procedente Ambito n.2 Brescia Ovest  e Ente Partner Ambito n.3 Brescia Est:</a:t>
            </a:r>
          </a:p>
          <a:p>
            <a:pPr marL="698500" lvl="1" indent="-229235">
              <a:lnSpc>
                <a:spcPct val="100000"/>
              </a:lnSpc>
              <a:spcBef>
                <a:spcPts val="1930"/>
              </a:spcBef>
              <a:buFont typeface="Arial MT"/>
              <a:buChar char="•"/>
              <a:tabLst>
                <a:tab pos="699135" algn="l"/>
              </a:tabLst>
            </a:pPr>
            <a:r>
              <a:rPr sz="2400" spc="-10" dirty="0">
                <a:latin typeface="Calibri"/>
                <a:cs typeface="Calibri"/>
              </a:rPr>
              <a:t>Euro </a:t>
            </a:r>
            <a:r>
              <a:rPr lang="it-IT" sz="2400" spc="-5" dirty="0">
                <a:latin typeface="Calibri"/>
                <a:cs typeface="Calibri"/>
              </a:rPr>
              <a:t>438.000</a:t>
            </a:r>
            <a:r>
              <a:rPr sz="2400" spc="-5" dirty="0">
                <a:latin typeface="Calibri"/>
                <a:cs typeface="Calibri"/>
              </a:rPr>
              <a:t>,00 </a:t>
            </a:r>
            <a:r>
              <a:rPr lang="it-IT" sz="2400" dirty="0">
                <a:latin typeface="Calibri"/>
                <a:cs typeface="Calibri"/>
              </a:rPr>
              <a:t>risorse in capo </a:t>
            </a:r>
            <a:r>
              <a:rPr lang="it-IT" sz="2400" spc="-5" dirty="0" err="1">
                <a:latin typeface="Calibri"/>
                <a:cs typeface="Calibri"/>
              </a:rPr>
              <a:t>ag</a:t>
            </a:r>
            <a:r>
              <a:rPr sz="2400" spc="-5" dirty="0">
                <a:latin typeface="Calibri"/>
                <a:cs typeface="Calibri"/>
              </a:rPr>
              <a:t>li</a:t>
            </a:r>
            <a:r>
              <a:rPr sz="2400" dirty="0">
                <a:latin typeface="Calibri"/>
                <a:cs typeface="Calibri"/>
              </a:rPr>
              <a:t> </a:t>
            </a:r>
            <a:r>
              <a:rPr sz="2400" spc="-10" dirty="0">
                <a:latin typeface="Calibri"/>
                <a:cs typeface="Calibri"/>
              </a:rPr>
              <a:t>ETS</a:t>
            </a:r>
            <a:r>
              <a:rPr sz="2400" spc="30" dirty="0">
                <a:latin typeface="Calibri"/>
                <a:cs typeface="Calibri"/>
              </a:rPr>
              <a:t> </a:t>
            </a:r>
            <a:r>
              <a:rPr sz="2400" spc="-20" dirty="0">
                <a:latin typeface="Calibri"/>
                <a:cs typeface="Calibri"/>
              </a:rPr>
              <a:t>co</a:t>
            </a:r>
            <a:r>
              <a:rPr lang="it-IT" sz="2400" spc="-20" dirty="0">
                <a:latin typeface="Calibri"/>
                <a:cs typeface="Calibri"/>
              </a:rPr>
              <a:t>-</a:t>
            </a:r>
            <a:r>
              <a:rPr sz="2400" spc="-20" dirty="0" err="1">
                <a:latin typeface="Calibri"/>
                <a:cs typeface="Calibri"/>
              </a:rPr>
              <a:t>proge</a:t>
            </a:r>
            <a:r>
              <a:rPr lang="it-IT" sz="2400" spc="-20" dirty="0">
                <a:latin typeface="Calibri"/>
                <a:cs typeface="Calibri"/>
              </a:rPr>
              <a:t>t</a:t>
            </a:r>
            <a:r>
              <a:rPr sz="2400" spc="-20" dirty="0">
                <a:latin typeface="Calibri"/>
                <a:cs typeface="Calibri"/>
              </a:rPr>
              <a:t>tanti</a:t>
            </a:r>
            <a:endParaRPr sz="24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838200" y="138958"/>
            <a:ext cx="10906756" cy="1347292"/>
          </a:xfrm>
          <a:prstGeom prst="rect">
            <a:avLst/>
          </a:prstGeom>
        </p:spPr>
        <p:txBody>
          <a:bodyPr vert="horz" wrap="square" lIns="0" tIns="12700" rIns="0" bIns="0" rtlCol="0">
            <a:spAutoFit/>
          </a:bodyPr>
          <a:lstStyle/>
          <a:p>
            <a:pPr algn="ctr">
              <a:lnSpc>
                <a:spcPts val="3420"/>
              </a:lnSpc>
              <a:spcBef>
                <a:spcPts val="100"/>
              </a:spcBef>
            </a:pPr>
            <a:r>
              <a:rPr lang="it-IT" b="1" dirty="0">
                <a:effectLst>
                  <a:outerShdw blurRad="38100" dist="38100" dir="2700000" algn="tl">
                    <a:srgbClr val="000000">
                      <a:alpha val="43137"/>
                    </a:srgbClr>
                  </a:outerShdw>
                </a:effectLst>
              </a:rPr>
              <a:t>Ente Capofila </a:t>
            </a:r>
            <a:r>
              <a:rPr b="1" dirty="0">
                <a:effectLst>
                  <a:outerShdw blurRad="38100" dist="38100" dir="2700000" algn="tl">
                    <a:srgbClr val="000000">
                      <a:alpha val="43137"/>
                    </a:srgbClr>
                  </a:outerShdw>
                </a:effectLst>
              </a:rPr>
              <a:t>AMBITO </a:t>
            </a:r>
            <a:r>
              <a:rPr lang="it-IT" b="1" dirty="0">
                <a:effectLst>
                  <a:outerShdw blurRad="38100" dist="38100" dir="2700000" algn="tl">
                    <a:srgbClr val="000000">
                      <a:alpha val="43137"/>
                    </a:srgbClr>
                  </a:outerShdw>
                </a:effectLst>
              </a:rPr>
              <a:t>n. </a:t>
            </a:r>
            <a:r>
              <a:rPr b="1" dirty="0">
                <a:effectLst>
                  <a:outerShdw blurRad="38100" dist="38100" dir="2700000" algn="tl">
                    <a:srgbClr val="000000">
                      <a:alpha val="43137"/>
                    </a:srgbClr>
                  </a:outerShdw>
                </a:effectLst>
              </a:rPr>
              <a:t>2</a:t>
            </a:r>
            <a:r>
              <a:rPr lang="it-IT" b="1" dirty="0">
                <a:effectLst>
                  <a:outerShdw blurRad="38100" dist="38100" dir="2700000" algn="tl">
                    <a:srgbClr val="000000">
                      <a:alpha val="43137"/>
                    </a:srgbClr>
                  </a:outerShdw>
                </a:effectLst>
              </a:rPr>
              <a:t> BRESCIA OVEST e </a:t>
            </a:r>
            <a:br>
              <a:rPr lang="it-IT" b="1" dirty="0">
                <a:effectLst>
                  <a:outerShdw blurRad="38100" dist="38100" dir="2700000" algn="tl">
                    <a:srgbClr val="000000">
                      <a:alpha val="43137"/>
                    </a:srgbClr>
                  </a:outerShdw>
                </a:effectLst>
              </a:rPr>
            </a:br>
            <a:r>
              <a:rPr lang="it-IT" b="1" dirty="0">
                <a:effectLst>
                  <a:outerShdw blurRad="38100" dist="38100" dir="2700000" algn="tl">
                    <a:srgbClr val="000000">
                      <a:alpha val="43137"/>
                    </a:srgbClr>
                  </a:outerShdw>
                </a:effectLst>
              </a:rPr>
              <a:t>Ente Partner AMBITO n. 3 BRESCIA EST</a:t>
            </a:r>
            <a:endParaRPr b="1" dirty="0">
              <a:effectLst>
                <a:outerShdw blurRad="38100" dist="38100" dir="2700000" algn="tl">
                  <a:srgbClr val="000000">
                    <a:alpha val="43137"/>
                  </a:srgbClr>
                </a:outerShdw>
              </a:effectLst>
            </a:endParaRPr>
          </a:p>
          <a:p>
            <a:pPr algn="ctr">
              <a:lnSpc>
                <a:spcPts val="3420"/>
              </a:lnSpc>
            </a:pPr>
            <a:r>
              <a:rPr b="1" dirty="0">
                <a:effectLst>
                  <a:outerShdw blurRad="38100" dist="38100" dir="2700000" algn="tl">
                    <a:srgbClr val="000000">
                      <a:alpha val="43137"/>
                    </a:srgbClr>
                  </a:outerShdw>
                </a:effectLst>
              </a:rPr>
              <a:t>BUDGET PER N. </a:t>
            </a:r>
            <a:r>
              <a:rPr lang="it-IT" b="1" dirty="0">
                <a:effectLst>
                  <a:outerShdw blurRad="38100" dist="38100" dir="2700000" algn="tl">
                    <a:srgbClr val="000000">
                      <a:alpha val="43137"/>
                    </a:srgbClr>
                  </a:outerShdw>
                </a:effectLst>
              </a:rPr>
              <a:t>10 </a:t>
            </a:r>
            <a:r>
              <a:rPr b="1" dirty="0">
                <a:effectLst>
                  <a:outerShdw blurRad="38100" dist="38100" dir="2700000" algn="tl">
                    <a:srgbClr val="000000">
                      <a:alpha val="43137"/>
                    </a:srgbClr>
                  </a:outerShdw>
                </a:effectLst>
              </a:rPr>
              <a:t>BENEFICIARI</a:t>
            </a:r>
          </a:p>
        </p:txBody>
      </p:sp>
      <p:graphicFrame>
        <p:nvGraphicFramePr>
          <p:cNvPr id="6" name="object 6"/>
          <p:cNvGraphicFramePr>
            <a:graphicFrameLocks noGrp="1"/>
          </p:cNvGraphicFramePr>
          <p:nvPr>
            <p:extLst>
              <p:ext uri="{D42A27DB-BD31-4B8C-83A1-F6EECF244321}">
                <p14:modId xmlns:p14="http://schemas.microsoft.com/office/powerpoint/2010/main" val="1661503591"/>
              </p:ext>
            </p:extLst>
          </p:nvPr>
        </p:nvGraphicFramePr>
        <p:xfrm>
          <a:off x="447045" y="1486249"/>
          <a:ext cx="11297913" cy="5232792"/>
        </p:xfrm>
        <a:graphic>
          <a:graphicData uri="http://schemas.openxmlformats.org/drawingml/2006/table">
            <a:tbl>
              <a:tblPr firstRow="1" bandRow="1">
                <a:tableStyleId>{2D5ABB26-0587-4C30-8999-92F81FD0307C}</a:tableStyleId>
              </a:tblPr>
              <a:tblGrid>
                <a:gridCol w="1499721">
                  <a:extLst>
                    <a:ext uri="{9D8B030D-6E8A-4147-A177-3AD203B41FA5}">
                      <a16:colId xmlns:a16="http://schemas.microsoft.com/office/drawing/2014/main" val="20000"/>
                    </a:ext>
                  </a:extLst>
                </a:gridCol>
                <a:gridCol w="2320716">
                  <a:extLst>
                    <a:ext uri="{9D8B030D-6E8A-4147-A177-3AD203B41FA5}">
                      <a16:colId xmlns:a16="http://schemas.microsoft.com/office/drawing/2014/main" val="20001"/>
                    </a:ext>
                  </a:extLst>
                </a:gridCol>
                <a:gridCol w="2184048">
                  <a:extLst>
                    <a:ext uri="{9D8B030D-6E8A-4147-A177-3AD203B41FA5}">
                      <a16:colId xmlns:a16="http://schemas.microsoft.com/office/drawing/2014/main" val="1843156412"/>
                    </a:ext>
                  </a:extLst>
                </a:gridCol>
                <a:gridCol w="2184048">
                  <a:extLst>
                    <a:ext uri="{9D8B030D-6E8A-4147-A177-3AD203B41FA5}">
                      <a16:colId xmlns:a16="http://schemas.microsoft.com/office/drawing/2014/main" val="20002"/>
                    </a:ext>
                  </a:extLst>
                </a:gridCol>
                <a:gridCol w="1125540">
                  <a:extLst>
                    <a:ext uri="{9D8B030D-6E8A-4147-A177-3AD203B41FA5}">
                      <a16:colId xmlns:a16="http://schemas.microsoft.com/office/drawing/2014/main" val="20003"/>
                    </a:ext>
                  </a:extLst>
                </a:gridCol>
                <a:gridCol w="1983840">
                  <a:extLst>
                    <a:ext uri="{9D8B030D-6E8A-4147-A177-3AD203B41FA5}">
                      <a16:colId xmlns:a16="http://schemas.microsoft.com/office/drawing/2014/main" val="20004"/>
                    </a:ext>
                  </a:extLst>
                </a:gridCol>
              </a:tblGrid>
              <a:tr h="981491">
                <a:tc>
                  <a:txBody>
                    <a:bodyPr/>
                    <a:lstStyle/>
                    <a:p>
                      <a:pPr>
                        <a:lnSpc>
                          <a:spcPct val="100000"/>
                        </a:lnSpc>
                        <a:spcBef>
                          <a:spcPts val="20"/>
                        </a:spcBef>
                      </a:pPr>
                      <a:endParaRPr sz="1250">
                        <a:latin typeface="Times New Roman"/>
                        <a:cs typeface="Times New Roman"/>
                      </a:endParaRPr>
                    </a:p>
                    <a:p>
                      <a:pPr marL="532130">
                        <a:lnSpc>
                          <a:spcPct val="100000"/>
                        </a:lnSpc>
                      </a:pPr>
                      <a:r>
                        <a:rPr sz="1600" b="1" u="heavy" spc="-5" dirty="0">
                          <a:uFill>
                            <a:solidFill>
                              <a:srgbClr val="000000"/>
                            </a:solidFill>
                          </a:uFill>
                          <a:latin typeface="Calibri"/>
                          <a:cs typeface="Calibri"/>
                        </a:rPr>
                        <a:t>Azione</a:t>
                      </a:r>
                      <a:endParaRPr sz="1600">
                        <a:latin typeface="Calibri"/>
                        <a:cs typeface="Calibri"/>
                      </a:endParaRPr>
                    </a:p>
                  </a:txBody>
                  <a:tcPr marL="0" marR="0" marT="2540" marB="0">
                    <a:lnL w="12700">
                      <a:solidFill>
                        <a:srgbClr val="6FAC46"/>
                      </a:solidFill>
                      <a:prstDash val="solid"/>
                    </a:lnL>
                    <a:lnR w="12700">
                      <a:solidFill>
                        <a:srgbClr val="6FAC46"/>
                      </a:solidFill>
                      <a:prstDash val="solid"/>
                    </a:lnR>
                    <a:lnT w="12700">
                      <a:solidFill>
                        <a:srgbClr val="6FAC46"/>
                      </a:solidFill>
                      <a:prstDash val="solid"/>
                    </a:lnT>
                    <a:lnB w="12700">
                      <a:solidFill>
                        <a:srgbClr val="6FAC46"/>
                      </a:solidFill>
                      <a:prstDash val="solid"/>
                    </a:lnB>
                    <a:solidFill>
                      <a:srgbClr val="EBF0E9"/>
                    </a:solidFill>
                  </a:tcPr>
                </a:tc>
                <a:tc>
                  <a:txBody>
                    <a:bodyPr/>
                    <a:lstStyle/>
                    <a:p>
                      <a:pPr>
                        <a:lnSpc>
                          <a:spcPct val="100000"/>
                        </a:lnSpc>
                        <a:spcBef>
                          <a:spcPts val="20"/>
                        </a:spcBef>
                      </a:pPr>
                      <a:endParaRPr sz="1250" dirty="0">
                        <a:latin typeface="Times New Roman"/>
                        <a:cs typeface="Times New Roman"/>
                      </a:endParaRPr>
                    </a:p>
                    <a:p>
                      <a:pPr marL="341630">
                        <a:lnSpc>
                          <a:spcPct val="100000"/>
                        </a:lnSpc>
                      </a:pPr>
                      <a:r>
                        <a:rPr sz="1600" b="1" u="heavy" spc="-10" dirty="0">
                          <a:uFill>
                            <a:solidFill>
                              <a:srgbClr val="000000"/>
                            </a:solidFill>
                          </a:uFill>
                          <a:latin typeface="Calibri"/>
                          <a:cs typeface="Calibri"/>
                        </a:rPr>
                        <a:t>Descrittivo</a:t>
                      </a:r>
                      <a:r>
                        <a:rPr sz="1600" b="1" u="heavy" spc="-5" dirty="0">
                          <a:uFill>
                            <a:solidFill>
                              <a:srgbClr val="000000"/>
                            </a:solidFill>
                          </a:uFill>
                          <a:latin typeface="Calibri"/>
                          <a:cs typeface="Calibri"/>
                        </a:rPr>
                        <a:t> azioni</a:t>
                      </a:r>
                      <a:r>
                        <a:rPr sz="1600" b="1" u="heavy" dirty="0">
                          <a:uFill>
                            <a:solidFill>
                              <a:srgbClr val="000000"/>
                            </a:solidFill>
                          </a:uFill>
                          <a:latin typeface="Calibri"/>
                          <a:cs typeface="Calibri"/>
                        </a:rPr>
                        <a:t> </a:t>
                      </a:r>
                      <a:r>
                        <a:rPr sz="1600" b="1" u="heavy" spc="-10" dirty="0">
                          <a:uFill>
                            <a:solidFill>
                              <a:srgbClr val="000000"/>
                            </a:solidFill>
                          </a:uFill>
                          <a:latin typeface="Calibri"/>
                          <a:cs typeface="Calibri"/>
                        </a:rPr>
                        <a:t>AST</a:t>
                      </a:r>
                      <a:r>
                        <a:rPr sz="1600" b="1" u="heavy" spc="-5" dirty="0">
                          <a:uFill>
                            <a:solidFill>
                              <a:srgbClr val="000000"/>
                            </a:solidFill>
                          </a:uFill>
                          <a:latin typeface="Calibri"/>
                          <a:cs typeface="Calibri"/>
                        </a:rPr>
                        <a:t> </a:t>
                      </a:r>
                      <a:r>
                        <a:rPr sz="1600" b="1" u="heavy" spc="-10" dirty="0">
                          <a:uFill>
                            <a:solidFill>
                              <a:srgbClr val="000000"/>
                            </a:solidFill>
                          </a:uFill>
                          <a:latin typeface="Calibri"/>
                          <a:cs typeface="Calibri"/>
                        </a:rPr>
                        <a:t>Brescia</a:t>
                      </a:r>
                      <a:r>
                        <a:rPr sz="1600" b="1" u="heavy" dirty="0">
                          <a:uFill>
                            <a:solidFill>
                              <a:srgbClr val="000000"/>
                            </a:solidFill>
                          </a:uFill>
                          <a:latin typeface="Calibri"/>
                          <a:cs typeface="Calibri"/>
                        </a:rPr>
                        <a:t> </a:t>
                      </a:r>
                      <a:r>
                        <a:rPr sz="1600" b="1" u="heavy" spc="-10" dirty="0">
                          <a:uFill>
                            <a:solidFill>
                              <a:srgbClr val="000000"/>
                            </a:solidFill>
                          </a:uFill>
                          <a:latin typeface="Calibri"/>
                          <a:cs typeface="Calibri"/>
                        </a:rPr>
                        <a:t>Ovest</a:t>
                      </a:r>
                      <a:endParaRPr sz="1600" dirty="0">
                        <a:latin typeface="Calibri"/>
                        <a:cs typeface="Calibri"/>
                      </a:endParaRPr>
                    </a:p>
                  </a:txBody>
                  <a:tcPr marL="0" marR="0" marT="2540" marB="0">
                    <a:lnL w="12700">
                      <a:solidFill>
                        <a:srgbClr val="6FAC46"/>
                      </a:solidFill>
                      <a:prstDash val="solid"/>
                    </a:lnL>
                    <a:lnR w="12700">
                      <a:solidFill>
                        <a:srgbClr val="6FAC46"/>
                      </a:solidFill>
                      <a:prstDash val="solid"/>
                    </a:lnR>
                    <a:lnT w="12700">
                      <a:solidFill>
                        <a:srgbClr val="6FAC46"/>
                      </a:solidFill>
                      <a:prstDash val="solid"/>
                    </a:lnT>
                    <a:lnB w="12700">
                      <a:solidFill>
                        <a:srgbClr val="6FAC46"/>
                      </a:solidFill>
                      <a:prstDash val="solid"/>
                    </a:lnB>
                    <a:solidFill>
                      <a:srgbClr val="EBF0E9"/>
                    </a:solidFill>
                  </a:tcPr>
                </a:tc>
                <a:tc>
                  <a:txBody>
                    <a:bodyPr/>
                    <a:lstStyle/>
                    <a:p>
                      <a:pPr marL="354965">
                        <a:lnSpc>
                          <a:spcPct val="100000"/>
                        </a:lnSpc>
                      </a:pPr>
                      <a:r>
                        <a:rPr lang="it-IT" sz="1600" b="1" u="heavy" spc="-10" dirty="0">
                          <a:solidFill>
                            <a:schemeClr val="tx1"/>
                          </a:solidFill>
                          <a:uFill>
                            <a:solidFill>
                              <a:srgbClr val="000000"/>
                            </a:solidFill>
                          </a:uFill>
                          <a:latin typeface="Calibri"/>
                          <a:ea typeface="+mn-ea"/>
                          <a:cs typeface="Calibri"/>
                        </a:rPr>
                        <a:t>Costi ripartiti tra Brescia Ovest ed Brescia Est</a:t>
                      </a:r>
                      <a:endParaRPr sz="1600" b="1" u="heavy" spc="-10" dirty="0">
                        <a:solidFill>
                          <a:schemeClr val="tx1"/>
                        </a:solidFill>
                        <a:uFill>
                          <a:solidFill>
                            <a:srgbClr val="000000"/>
                          </a:solidFill>
                        </a:uFill>
                        <a:latin typeface="Calibri"/>
                        <a:ea typeface="+mn-ea"/>
                        <a:cs typeface="Calibri"/>
                      </a:endParaRPr>
                    </a:p>
                  </a:txBody>
                  <a:tcPr marL="0" marR="0" marT="63500" marB="0">
                    <a:lnL w="12700" cap="flat" cmpd="sng" algn="ctr">
                      <a:solidFill>
                        <a:srgbClr val="6FAC46"/>
                      </a:solidFill>
                      <a:prstDash val="solid"/>
                      <a:round/>
                      <a:headEnd type="none" w="med" len="med"/>
                      <a:tailEnd type="none" w="med" len="med"/>
                    </a:lnL>
                    <a:lnR w="12700" cap="flat" cmpd="sng" algn="ctr">
                      <a:solidFill>
                        <a:srgbClr val="6FAC46"/>
                      </a:solidFill>
                      <a:prstDash val="solid"/>
                      <a:round/>
                      <a:headEnd type="none" w="med" len="med"/>
                      <a:tailEnd type="none" w="med" len="med"/>
                    </a:lnR>
                    <a:lnT w="12700">
                      <a:solidFill>
                        <a:srgbClr val="6FAC46"/>
                      </a:solidFill>
                      <a:prstDash val="solid"/>
                    </a:lnT>
                    <a:lnB w="12700" cap="flat" cmpd="sng" algn="ctr">
                      <a:solidFill>
                        <a:srgbClr val="6FAC46"/>
                      </a:solidFill>
                      <a:prstDash val="solid"/>
                      <a:round/>
                      <a:headEnd type="none" w="med" len="med"/>
                      <a:tailEnd type="none" w="med" len="med"/>
                    </a:lnB>
                    <a:solidFill>
                      <a:srgbClr val="EBF0E9"/>
                    </a:solidFill>
                  </a:tcPr>
                </a:tc>
                <a:tc>
                  <a:txBody>
                    <a:bodyPr/>
                    <a:lstStyle/>
                    <a:p>
                      <a:pPr marL="295275">
                        <a:lnSpc>
                          <a:spcPct val="100000"/>
                        </a:lnSpc>
                        <a:spcBef>
                          <a:spcPts val="500"/>
                        </a:spcBef>
                      </a:pPr>
                      <a:r>
                        <a:rPr sz="1600" b="1" u="heavy" spc="-10" dirty="0">
                          <a:uFill>
                            <a:solidFill>
                              <a:srgbClr val="000000"/>
                            </a:solidFill>
                          </a:uFill>
                          <a:latin typeface="Calibri"/>
                          <a:cs typeface="Calibri"/>
                        </a:rPr>
                        <a:t>Costi</a:t>
                      </a:r>
                      <a:r>
                        <a:rPr sz="1600" b="1" u="heavy" spc="-15" dirty="0">
                          <a:uFill>
                            <a:solidFill>
                              <a:srgbClr val="000000"/>
                            </a:solidFill>
                          </a:uFill>
                          <a:latin typeface="Calibri"/>
                          <a:cs typeface="Calibri"/>
                        </a:rPr>
                        <a:t> </a:t>
                      </a:r>
                      <a:r>
                        <a:rPr sz="1600" b="1" u="heavy" spc="-10" dirty="0">
                          <a:uFill>
                            <a:solidFill>
                              <a:srgbClr val="000000"/>
                            </a:solidFill>
                          </a:uFill>
                          <a:latin typeface="Calibri"/>
                          <a:cs typeface="Calibri"/>
                        </a:rPr>
                        <a:t>unitari </a:t>
                      </a:r>
                      <a:r>
                        <a:rPr sz="1600" b="1" u="heavy" spc="-5" dirty="0">
                          <a:uFill>
                            <a:solidFill>
                              <a:srgbClr val="000000"/>
                            </a:solidFill>
                          </a:uFill>
                          <a:latin typeface="Calibri"/>
                          <a:cs typeface="Calibri"/>
                        </a:rPr>
                        <a:t>di</a:t>
                      </a:r>
                      <a:endParaRPr sz="1600" dirty="0">
                        <a:latin typeface="Calibri"/>
                        <a:cs typeface="Calibri"/>
                      </a:endParaRPr>
                    </a:p>
                    <a:p>
                      <a:pPr marL="354965">
                        <a:lnSpc>
                          <a:spcPct val="100000"/>
                        </a:lnSpc>
                      </a:pPr>
                      <a:r>
                        <a:rPr sz="1600" b="1" u="heavy" spc="-10" dirty="0">
                          <a:uFill>
                            <a:solidFill>
                              <a:srgbClr val="000000"/>
                            </a:solidFill>
                          </a:uFill>
                          <a:latin typeface="Calibri"/>
                          <a:cs typeface="Calibri"/>
                        </a:rPr>
                        <a:t>investimento</a:t>
                      </a:r>
                      <a:endParaRPr sz="1600" dirty="0">
                        <a:latin typeface="Calibri"/>
                        <a:cs typeface="Calibri"/>
                      </a:endParaRPr>
                    </a:p>
                  </a:txBody>
                  <a:tcPr marL="0" marR="0" marT="63500" marB="0">
                    <a:lnL w="12700" cap="flat" cmpd="sng" algn="ctr">
                      <a:solidFill>
                        <a:srgbClr val="6FAC46"/>
                      </a:solidFill>
                      <a:prstDash val="solid"/>
                      <a:round/>
                      <a:headEnd type="none" w="med" len="med"/>
                      <a:tailEnd type="none" w="med" len="med"/>
                    </a:lnL>
                    <a:lnR w="12700">
                      <a:solidFill>
                        <a:srgbClr val="6FAC46"/>
                      </a:solidFill>
                      <a:prstDash val="solid"/>
                    </a:lnR>
                    <a:lnT w="12700">
                      <a:solidFill>
                        <a:srgbClr val="6FAC46"/>
                      </a:solidFill>
                      <a:prstDash val="solid"/>
                    </a:lnT>
                    <a:lnB w="12700" cap="flat" cmpd="sng" algn="ctr">
                      <a:solidFill>
                        <a:srgbClr val="6FAC46"/>
                      </a:solidFill>
                      <a:prstDash val="solid"/>
                      <a:round/>
                      <a:headEnd type="none" w="med" len="med"/>
                      <a:tailEnd type="none" w="med" len="med"/>
                    </a:lnB>
                    <a:solidFill>
                      <a:srgbClr val="EBF0E9"/>
                    </a:solidFill>
                  </a:tcPr>
                </a:tc>
                <a:tc>
                  <a:txBody>
                    <a:bodyPr/>
                    <a:lstStyle/>
                    <a:p>
                      <a:pPr>
                        <a:lnSpc>
                          <a:spcPct val="100000"/>
                        </a:lnSpc>
                        <a:spcBef>
                          <a:spcPts val="20"/>
                        </a:spcBef>
                      </a:pPr>
                      <a:endParaRPr sz="1250" dirty="0">
                        <a:latin typeface="Times New Roman"/>
                        <a:cs typeface="Times New Roman"/>
                      </a:endParaRPr>
                    </a:p>
                    <a:p>
                      <a:pPr marL="1905" algn="ctr">
                        <a:lnSpc>
                          <a:spcPct val="100000"/>
                        </a:lnSpc>
                      </a:pPr>
                      <a:r>
                        <a:rPr sz="1600" b="1" u="heavy" spc="-10" dirty="0">
                          <a:uFill>
                            <a:solidFill>
                              <a:srgbClr val="000000"/>
                            </a:solidFill>
                          </a:uFill>
                          <a:latin typeface="Calibri"/>
                          <a:cs typeface="Calibri"/>
                        </a:rPr>
                        <a:t>Costi</a:t>
                      </a:r>
                      <a:r>
                        <a:rPr sz="1600" b="1" u="heavy" spc="-25" dirty="0">
                          <a:uFill>
                            <a:solidFill>
                              <a:srgbClr val="000000"/>
                            </a:solidFill>
                          </a:uFill>
                          <a:latin typeface="Calibri"/>
                          <a:cs typeface="Calibri"/>
                        </a:rPr>
                        <a:t> </a:t>
                      </a:r>
                      <a:r>
                        <a:rPr sz="1600" b="1" u="heavy" spc="-10" dirty="0">
                          <a:uFill>
                            <a:solidFill>
                              <a:srgbClr val="000000"/>
                            </a:solidFill>
                          </a:uFill>
                          <a:latin typeface="Calibri"/>
                          <a:cs typeface="Calibri"/>
                        </a:rPr>
                        <a:t>gestione</a:t>
                      </a:r>
                      <a:endParaRPr sz="1600" dirty="0">
                        <a:latin typeface="Calibri"/>
                        <a:cs typeface="Calibri"/>
                      </a:endParaRPr>
                    </a:p>
                  </a:txBody>
                  <a:tcPr marL="0" marR="0" marT="2540" marB="0">
                    <a:lnL w="12700" cap="flat" cmpd="sng" algn="ctr">
                      <a:solidFill>
                        <a:srgbClr val="6FAC46"/>
                      </a:solidFill>
                      <a:prstDash val="solid"/>
                      <a:round/>
                      <a:headEnd type="none" w="med" len="med"/>
                      <a:tailEnd type="none" w="med" len="med"/>
                    </a:lnL>
                    <a:lnR w="12700">
                      <a:solidFill>
                        <a:srgbClr val="6FAC46"/>
                      </a:solidFill>
                      <a:prstDash val="solid"/>
                    </a:lnR>
                    <a:lnT w="12700">
                      <a:solidFill>
                        <a:srgbClr val="6FAC46"/>
                      </a:solidFill>
                      <a:prstDash val="solid"/>
                    </a:lnT>
                    <a:lnB w="12700" cap="flat" cmpd="sng" algn="ctr">
                      <a:solidFill>
                        <a:srgbClr val="6FAC46"/>
                      </a:solidFill>
                      <a:prstDash val="solid"/>
                      <a:round/>
                      <a:headEnd type="none" w="med" len="med"/>
                      <a:tailEnd type="none" w="med" len="med"/>
                    </a:lnB>
                    <a:solidFill>
                      <a:srgbClr val="EBF0E9"/>
                    </a:solidFill>
                  </a:tcPr>
                </a:tc>
                <a:tc>
                  <a:txBody>
                    <a:bodyPr/>
                    <a:lstStyle/>
                    <a:p>
                      <a:pPr>
                        <a:lnSpc>
                          <a:spcPct val="100000"/>
                        </a:lnSpc>
                        <a:spcBef>
                          <a:spcPts val="20"/>
                        </a:spcBef>
                      </a:pPr>
                      <a:endParaRPr sz="1250">
                        <a:latin typeface="Times New Roman"/>
                        <a:cs typeface="Times New Roman"/>
                      </a:endParaRPr>
                    </a:p>
                    <a:p>
                      <a:pPr algn="ctr">
                        <a:lnSpc>
                          <a:spcPct val="100000"/>
                        </a:lnSpc>
                      </a:pPr>
                      <a:r>
                        <a:rPr sz="1600" b="1" u="heavy" spc="-10" dirty="0">
                          <a:uFill>
                            <a:solidFill>
                              <a:srgbClr val="000000"/>
                            </a:solidFill>
                          </a:uFill>
                          <a:latin typeface="Calibri"/>
                          <a:cs typeface="Calibri"/>
                        </a:rPr>
                        <a:t>Costi</a:t>
                      </a:r>
                      <a:r>
                        <a:rPr sz="1600" b="1" u="heavy" spc="-25" dirty="0">
                          <a:uFill>
                            <a:solidFill>
                              <a:srgbClr val="000000"/>
                            </a:solidFill>
                          </a:uFill>
                          <a:latin typeface="Calibri"/>
                          <a:cs typeface="Calibri"/>
                        </a:rPr>
                        <a:t> </a:t>
                      </a:r>
                      <a:r>
                        <a:rPr sz="1600" b="1" u="heavy" spc="-10" dirty="0">
                          <a:uFill>
                            <a:solidFill>
                              <a:srgbClr val="000000"/>
                            </a:solidFill>
                          </a:uFill>
                          <a:latin typeface="Calibri"/>
                          <a:cs typeface="Calibri"/>
                        </a:rPr>
                        <a:t>totali</a:t>
                      </a:r>
                      <a:endParaRPr sz="1600">
                        <a:latin typeface="Calibri"/>
                        <a:cs typeface="Calibri"/>
                      </a:endParaRPr>
                    </a:p>
                  </a:txBody>
                  <a:tcPr marL="0" marR="0" marT="2540" marB="0">
                    <a:lnL w="12700" cap="flat" cmpd="sng" algn="ctr">
                      <a:solidFill>
                        <a:srgbClr val="6FAC46"/>
                      </a:solidFill>
                      <a:prstDash val="solid"/>
                      <a:round/>
                      <a:headEnd type="none" w="med" len="med"/>
                      <a:tailEnd type="none" w="med" len="med"/>
                    </a:lnL>
                    <a:lnR w="12700">
                      <a:solidFill>
                        <a:srgbClr val="6FAC46"/>
                      </a:solidFill>
                      <a:prstDash val="solid"/>
                    </a:lnR>
                    <a:lnT w="12700">
                      <a:solidFill>
                        <a:srgbClr val="6FAC46"/>
                      </a:solidFill>
                      <a:prstDash val="solid"/>
                    </a:lnT>
                    <a:lnB w="12700" cap="flat" cmpd="sng" algn="ctr">
                      <a:solidFill>
                        <a:srgbClr val="6FAC46"/>
                      </a:solidFill>
                      <a:prstDash val="solid"/>
                      <a:round/>
                      <a:headEnd type="none" w="med" len="med"/>
                      <a:tailEnd type="none" w="med" len="med"/>
                    </a:lnB>
                    <a:solidFill>
                      <a:srgbClr val="EBF0E9"/>
                    </a:solidFill>
                  </a:tcPr>
                </a:tc>
                <a:extLst>
                  <a:ext uri="{0D108BD9-81ED-4DB2-BD59-A6C34878D82A}">
                    <a16:rowId xmlns:a16="http://schemas.microsoft.com/office/drawing/2014/main" val="10000"/>
                  </a:ext>
                </a:extLst>
              </a:tr>
              <a:tr h="920068">
                <a:tc rowSpan="2">
                  <a:txBody>
                    <a:bodyPr/>
                    <a:lstStyle/>
                    <a:p>
                      <a:pPr marL="254635" algn="ctr">
                        <a:lnSpc>
                          <a:spcPct val="100000"/>
                        </a:lnSpc>
                        <a:spcBef>
                          <a:spcPts val="894"/>
                        </a:spcBef>
                      </a:pPr>
                      <a:r>
                        <a:rPr lang="it-IT" sz="1400" b="1" u="sng" dirty="0">
                          <a:solidFill>
                            <a:schemeClr val="tx1"/>
                          </a:solidFill>
                          <a:uFill>
                            <a:solidFill>
                              <a:srgbClr val="000000"/>
                            </a:solidFill>
                          </a:uFill>
                          <a:latin typeface="Calibri"/>
                          <a:ea typeface="+mn-ea"/>
                          <a:cs typeface="Calibri"/>
                        </a:rPr>
                        <a:t>A.1 Realizzazione di alloggi/strutture di accoglienza</a:t>
                      </a:r>
                      <a:endParaRPr sz="1400" b="1" u="sng" dirty="0">
                        <a:solidFill>
                          <a:schemeClr val="tx1"/>
                        </a:solidFill>
                        <a:uFill>
                          <a:solidFill>
                            <a:srgbClr val="000000"/>
                          </a:solidFill>
                        </a:uFill>
                        <a:latin typeface="Calibri"/>
                        <a:ea typeface="+mn-ea"/>
                        <a:cs typeface="Calibri"/>
                      </a:endParaRPr>
                    </a:p>
                  </a:txBody>
                  <a:tcPr marL="0" marR="0" marT="0" marB="0">
                    <a:lnL w="12700">
                      <a:solidFill>
                        <a:srgbClr val="6FAC46"/>
                      </a:solidFill>
                      <a:prstDash val="solid"/>
                    </a:lnL>
                    <a:lnR w="12700">
                      <a:solidFill>
                        <a:srgbClr val="6FAC46"/>
                      </a:solidFill>
                      <a:prstDash val="solid"/>
                    </a:lnR>
                    <a:lnT w="12700">
                      <a:solidFill>
                        <a:srgbClr val="6FAC46"/>
                      </a:solidFill>
                      <a:prstDash val="solid"/>
                    </a:lnT>
                    <a:lnB w="12700">
                      <a:solidFill>
                        <a:srgbClr val="6FAC46"/>
                      </a:solidFill>
                      <a:prstDash val="solid"/>
                    </a:lnB>
                    <a:solidFill>
                      <a:srgbClr val="EBF0E9"/>
                    </a:solidFill>
                  </a:tcPr>
                </a:tc>
                <a:tc>
                  <a:txBody>
                    <a:bodyPr/>
                    <a:lstStyle/>
                    <a:p>
                      <a:pPr marL="7620" marR="699135" algn="ctr">
                        <a:lnSpc>
                          <a:spcPct val="100000"/>
                        </a:lnSpc>
                        <a:spcBef>
                          <a:spcPts val="1095"/>
                        </a:spcBef>
                      </a:pPr>
                      <a:r>
                        <a:rPr sz="1400" b="1" dirty="0">
                          <a:latin typeface="Calibri"/>
                          <a:cs typeface="Calibri"/>
                        </a:rPr>
                        <a:t>A.1 </a:t>
                      </a:r>
                      <a:r>
                        <a:rPr lang="it-IT" sz="1400" spc="-5" dirty="0">
                          <a:latin typeface="Calibri"/>
                          <a:cs typeface="Calibri"/>
                        </a:rPr>
                        <a:t>Acquisizione esperti esterni </a:t>
                      </a:r>
                    </a:p>
                  </a:txBody>
                  <a:tcPr marL="0" marR="0" marT="139065" marB="0">
                    <a:lnL w="12700">
                      <a:solidFill>
                        <a:srgbClr val="6FAC46"/>
                      </a:solidFill>
                      <a:prstDash val="solid"/>
                    </a:lnL>
                    <a:lnR w="12700">
                      <a:solidFill>
                        <a:srgbClr val="6FAC46"/>
                      </a:solidFill>
                      <a:prstDash val="solid"/>
                    </a:lnR>
                    <a:lnT w="12700">
                      <a:solidFill>
                        <a:srgbClr val="6FAC46"/>
                      </a:solidFill>
                      <a:prstDash val="solid"/>
                    </a:lnT>
                    <a:lnB w="12700">
                      <a:solidFill>
                        <a:srgbClr val="6FAC46"/>
                      </a:solidFill>
                      <a:prstDash val="solid"/>
                    </a:lnB>
                    <a:solidFill>
                      <a:srgbClr val="EBF0E9"/>
                    </a:solidFill>
                  </a:tcPr>
                </a:tc>
                <a:tc>
                  <a:txBody>
                    <a:bodyPr/>
                    <a:lstStyle/>
                    <a:p>
                      <a:pPr marL="1270" algn="ctr">
                        <a:lnSpc>
                          <a:spcPct val="100000"/>
                        </a:lnSpc>
                        <a:spcBef>
                          <a:spcPts val="1540"/>
                        </a:spcBef>
                      </a:pPr>
                      <a:r>
                        <a:rPr lang="it-IT" sz="2000" dirty="0">
                          <a:latin typeface="Calibri"/>
                          <a:cs typeface="Calibri"/>
                        </a:rPr>
                        <a:t>Brescia Ovest</a:t>
                      </a:r>
                      <a:endParaRPr sz="2000" dirty="0">
                        <a:latin typeface="Calibri"/>
                        <a:cs typeface="Calibri"/>
                      </a:endParaRPr>
                    </a:p>
                  </a:txBody>
                  <a:tcPr marL="0" marR="0" marT="195580" marB="0">
                    <a:lnL w="12700" cap="flat" cmpd="sng" algn="ctr">
                      <a:solidFill>
                        <a:srgbClr val="6FAC46"/>
                      </a:solidFill>
                      <a:prstDash val="solid"/>
                      <a:round/>
                      <a:headEnd type="none" w="med" len="med"/>
                      <a:tailEnd type="none" w="med" len="med"/>
                    </a:lnL>
                    <a:lnR w="12700" cap="flat" cmpd="sng" algn="ctr">
                      <a:solidFill>
                        <a:srgbClr val="6FAC46"/>
                      </a:solidFill>
                      <a:prstDash val="solid"/>
                      <a:round/>
                      <a:headEnd type="none" w="med" len="med"/>
                      <a:tailEnd type="none" w="med" len="med"/>
                    </a:lnR>
                    <a:lnT w="12700" cap="flat" cmpd="sng" algn="ctr">
                      <a:solidFill>
                        <a:srgbClr val="6FAC46"/>
                      </a:solidFill>
                      <a:prstDash val="solid"/>
                      <a:round/>
                      <a:headEnd type="none" w="med" len="med"/>
                      <a:tailEnd type="none" w="med" len="med"/>
                    </a:lnT>
                    <a:lnB w="12700" cap="flat" cmpd="sng" algn="ctr">
                      <a:solidFill>
                        <a:srgbClr val="6FAC46"/>
                      </a:solidFill>
                      <a:prstDash val="solid"/>
                      <a:round/>
                      <a:headEnd type="none" w="med" len="med"/>
                      <a:tailEnd type="none" w="med" len="med"/>
                    </a:lnB>
                    <a:solidFill>
                      <a:srgbClr val="EBF0E9"/>
                    </a:solidFill>
                  </a:tcPr>
                </a:tc>
                <a:tc>
                  <a:txBody>
                    <a:bodyPr/>
                    <a:lstStyle/>
                    <a:p>
                      <a:pPr marL="1270" algn="ctr">
                        <a:lnSpc>
                          <a:spcPct val="100000"/>
                        </a:lnSpc>
                        <a:spcBef>
                          <a:spcPts val="1540"/>
                        </a:spcBef>
                      </a:pPr>
                      <a:r>
                        <a:rPr sz="2000" dirty="0">
                          <a:latin typeface="Calibri"/>
                          <a:cs typeface="Calibri"/>
                        </a:rPr>
                        <a:t>€</a:t>
                      </a:r>
                      <a:r>
                        <a:rPr sz="2000" spc="-35" dirty="0">
                          <a:latin typeface="Calibri"/>
                          <a:cs typeface="Calibri"/>
                        </a:rPr>
                        <a:t> </a:t>
                      </a:r>
                      <a:r>
                        <a:rPr lang="it-IT" sz="2000" dirty="0">
                          <a:latin typeface="Calibri"/>
                          <a:cs typeface="Calibri"/>
                        </a:rPr>
                        <a:t>12.000</a:t>
                      </a:r>
                      <a:endParaRPr sz="2000" dirty="0">
                        <a:latin typeface="Calibri"/>
                        <a:cs typeface="Calibri"/>
                      </a:endParaRPr>
                    </a:p>
                  </a:txBody>
                  <a:tcPr marL="0" marR="0" marT="195580" marB="0">
                    <a:lnL w="12700" cap="flat" cmpd="sng" algn="ctr">
                      <a:solidFill>
                        <a:srgbClr val="6FAC46"/>
                      </a:solidFill>
                      <a:prstDash val="solid"/>
                      <a:round/>
                      <a:headEnd type="none" w="med" len="med"/>
                      <a:tailEnd type="none" w="med" len="med"/>
                    </a:lnL>
                    <a:lnR w="12700">
                      <a:solidFill>
                        <a:srgbClr val="6FAC46"/>
                      </a:solidFill>
                      <a:prstDash val="solid"/>
                    </a:lnR>
                    <a:lnT w="12700" cap="flat" cmpd="sng" algn="ctr">
                      <a:solidFill>
                        <a:srgbClr val="6FAC46"/>
                      </a:solidFill>
                      <a:prstDash val="solid"/>
                      <a:round/>
                      <a:headEnd type="none" w="med" len="med"/>
                      <a:tailEnd type="none" w="med" len="med"/>
                    </a:lnT>
                    <a:lnB w="12700" cap="flat" cmpd="sng" algn="ctr">
                      <a:solidFill>
                        <a:srgbClr val="6FAC46"/>
                      </a:solidFill>
                      <a:prstDash val="solid"/>
                      <a:round/>
                      <a:headEnd type="none" w="med" len="med"/>
                      <a:tailEnd type="none" w="med" len="med"/>
                    </a:lnB>
                    <a:solidFill>
                      <a:srgbClr val="EBF0E9"/>
                    </a:solidFill>
                  </a:tcPr>
                </a:tc>
                <a:tc>
                  <a:txBody>
                    <a:bodyPr/>
                    <a:lstStyle/>
                    <a:p>
                      <a:pPr marL="1270" algn="ctr">
                        <a:lnSpc>
                          <a:spcPct val="100000"/>
                        </a:lnSpc>
                        <a:spcBef>
                          <a:spcPts val="1540"/>
                        </a:spcBef>
                      </a:pPr>
                      <a:r>
                        <a:rPr sz="2000" dirty="0">
                          <a:latin typeface="Calibri"/>
                          <a:cs typeface="Calibri"/>
                        </a:rPr>
                        <a:t>/</a:t>
                      </a:r>
                      <a:endParaRPr sz="2000">
                        <a:latin typeface="Calibri"/>
                        <a:cs typeface="Calibri"/>
                      </a:endParaRPr>
                    </a:p>
                  </a:txBody>
                  <a:tcPr marL="0" marR="0" marT="195580" marB="0">
                    <a:lnL w="12700" cap="flat" cmpd="sng" algn="ctr">
                      <a:solidFill>
                        <a:srgbClr val="6FAC46"/>
                      </a:solidFill>
                      <a:prstDash val="solid"/>
                      <a:round/>
                      <a:headEnd type="none" w="med" len="med"/>
                      <a:tailEnd type="none" w="med" len="med"/>
                    </a:lnL>
                    <a:lnR w="12700">
                      <a:solidFill>
                        <a:srgbClr val="6FAC46"/>
                      </a:solidFill>
                      <a:prstDash val="solid"/>
                    </a:lnR>
                    <a:lnT w="12700" cap="flat" cmpd="sng" algn="ctr">
                      <a:solidFill>
                        <a:srgbClr val="6FAC46"/>
                      </a:solidFill>
                      <a:prstDash val="solid"/>
                      <a:round/>
                      <a:headEnd type="none" w="med" len="med"/>
                      <a:tailEnd type="none" w="med" len="med"/>
                    </a:lnT>
                    <a:lnB w="12700" cap="flat" cmpd="sng" algn="ctr">
                      <a:solidFill>
                        <a:srgbClr val="6FAC46"/>
                      </a:solidFill>
                      <a:prstDash val="solid"/>
                      <a:round/>
                      <a:headEnd type="none" w="med" len="med"/>
                      <a:tailEnd type="none" w="med" len="med"/>
                    </a:lnB>
                    <a:solidFill>
                      <a:srgbClr val="EBF0E9"/>
                    </a:solidFill>
                  </a:tcPr>
                </a:tc>
                <a:tc rowSpan="2">
                  <a:txBody>
                    <a:bodyPr/>
                    <a:lstStyle/>
                    <a:p>
                      <a:pPr algn="ctr">
                        <a:lnSpc>
                          <a:spcPct val="100000"/>
                        </a:lnSpc>
                      </a:pPr>
                      <a:endParaRPr sz="2000" dirty="0">
                        <a:latin typeface="Times New Roman"/>
                        <a:cs typeface="Times New Roman"/>
                      </a:endParaRPr>
                    </a:p>
                    <a:p>
                      <a:pPr marL="332105" algn="ctr">
                        <a:lnSpc>
                          <a:spcPct val="100000"/>
                        </a:lnSpc>
                        <a:spcBef>
                          <a:spcPts val="1775"/>
                        </a:spcBef>
                      </a:pPr>
                      <a:r>
                        <a:rPr sz="2000" dirty="0">
                          <a:latin typeface="Calibri"/>
                          <a:cs typeface="Calibri"/>
                        </a:rPr>
                        <a:t>€</a:t>
                      </a:r>
                      <a:r>
                        <a:rPr sz="2000" spc="-40" dirty="0">
                          <a:latin typeface="Calibri"/>
                          <a:cs typeface="Calibri"/>
                        </a:rPr>
                        <a:t> </a:t>
                      </a:r>
                      <a:r>
                        <a:rPr lang="it-IT" sz="2000" dirty="0">
                          <a:latin typeface="Calibri"/>
                          <a:cs typeface="Calibri"/>
                        </a:rPr>
                        <a:t>242.000</a:t>
                      </a:r>
                      <a:endParaRPr sz="2000" dirty="0">
                        <a:latin typeface="Calibri"/>
                        <a:cs typeface="Calibri"/>
                      </a:endParaRPr>
                    </a:p>
                  </a:txBody>
                  <a:tcPr marL="0" marR="0" marT="0" marB="0">
                    <a:lnL w="12700" cap="flat" cmpd="sng" algn="ctr">
                      <a:solidFill>
                        <a:srgbClr val="6FAC46"/>
                      </a:solidFill>
                      <a:prstDash val="solid"/>
                      <a:round/>
                      <a:headEnd type="none" w="med" len="med"/>
                      <a:tailEnd type="none" w="med" len="med"/>
                    </a:lnL>
                    <a:lnR w="12700">
                      <a:solidFill>
                        <a:srgbClr val="6FAC46"/>
                      </a:solidFill>
                      <a:prstDash val="solid"/>
                    </a:lnR>
                    <a:lnT w="12700" cap="flat" cmpd="sng" algn="ctr">
                      <a:solidFill>
                        <a:srgbClr val="6FAC46"/>
                      </a:solidFill>
                      <a:prstDash val="solid"/>
                      <a:round/>
                      <a:headEnd type="none" w="med" len="med"/>
                      <a:tailEnd type="none" w="med" len="med"/>
                    </a:lnT>
                    <a:lnB w="12700" cap="flat" cmpd="sng" algn="ctr">
                      <a:solidFill>
                        <a:srgbClr val="6FAC46"/>
                      </a:solidFill>
                      <a:prstDash val="solid"/>
                      <a:round/>
                      <a:headEnd type="none" w="med" len="med"/>
                      <a:tailEnd type="none" w="med" len="med"/>
                    </a:lnB>
                    <a:solidFill>
                      <a:srgbClr val="EBF0E9"/>
                    </a:solidFill>
                  </a:tcPr>
                </a:tc>
                <a:extLst>
                  <a:ext uri="{0D108BD9-81ED-4DB2-BD59-A6C34878D82A}">
                    <a16:rowId xmlns:a16="http://schemas.microsoft.com/office/drawing/2014/main" val="10001"/>
                  </a:ext>
                </a:extLst>
              </a:tr>
              <a:tr h="828126">
                <a:tc vMerge="1">
                  <a:txBody>
                    <a:bodyPr/>
                    <a:lstStyle/>
                    <a:p>
                      <a:endParaRPr dirty="0"/>
                    </a:p>
                  </a:txBody>
                  <a:tcPr marL="0" marR="0" marT="0" marB="0">
                    <a:lnL w="12700">
                      <a:solidFill>
                        <a:srgbClr val="6FAC46"/>
                      </a:solidFill>
                      <a:prstDash val="solid"/>
                    </a:lnL>
                    <a:lnR w="12700">
                      <a:solidFill>
                        <a:srgbClr val="6FAC46"/>
                      </a:solidFill>
                      <a:prstDash val="solid"/>
                    </a:lnR>
                    <a:lnT w="12700">
                      <a:solidFill>
                        <a:srgbClr val="6FAC46"/>
                      </a:solidFill>
                      <a:prstDash val="solid"/>
                    </a:lnT>
                    <a:lnB w="12700">
                      <a:solidFill>
                        <a:srgbClr val="6FAC46"/>
                      </a:solidFill>
                      <a:prstDash val="solid"/>
                    </a:lnB>
                    <a:solidFill>
                      <a:srgbClr val="EBF0E9"/>
                    </a:solidFill>
                  </a:tcPr>
                </a:tc>
                <a:tc>
                  <a:txBody>
                    <a:bodyPr/>
                    <a:lstStyle/>
                    <a:p>
                      <a:pPr algn="ctr">
                        <a:lnSpc>
                          <a:spcPct val="100000"/>
                        </a:lnSpc>
                        <a:spcBef>
                          <a:spcPts val="40"/>
                        </a:spcBef>
                      </a:pPr>
                      <a:endParaRPr sz="1400" dirty="0">
                        <a:latin typeface="Times New Roman"/>
                        <a:cs typeface="Times New Roman"/>
                      </a:endParaRPr>
                    </a:p>
                    <a:p>
                      <a:pPr marL="7620" algn="ctr">
                        <a:lnSpc>
                          <a:spcPct val="100000"/>
                        </a:lnSpc>
                      </a:pPr>
                      <a:r>
                        <a:rPr lang="it-IT" sz="1400" b="1" spc="5" dirty="0">
                          <a:latin typeface="Calibri"/>
                          <a:cs typeface="Calibri"/>
                        </a:rPr>
                        <a:t> </a:t>
                      </a:r>
                      <a:r>
                        <a:rPr sz="1400" b="1" spc="5" dirty="0">
                          <a:latin typeface="Calibri"/>
                          <a:cs typeface="Calibri"/>
                        </a:rPr>
                        <a:t>A.</a:t>
                      </a:r>
                      <a:r>
                        <a:rPr lang="it-IT" sz="1400" b="1" spc="5" dirty="0">
                          <a:latin typeface="Calibri"/>
                          <a:cs typeface="Calibri"/>
                        </a:rPr>
                        <a:t>1 </a:t>
                      </a:r>
                      <a:r>
                        <a:rPr lang="it-IT" sz="1400" spc="5" dirty="0">
                          <a:latin typeface="Calibri"/>
                          <a:cs typeface="Calibri"/>
                        </a:rPr>
                        <a:t>Ristrutturazione/arredi  due U.I. San Zeno e Flero </a:t>
                      </a:r>
                    </a:p>
                  </a:txBody>
                  <a:tcPr marL="0" marR="0" marT="5080" marB="0">
                    <a:lnL w="12700">
                      <a:solidFill>
                        <a:srgbClr val="6FAC46"/>
                      </a:solidFill>
                      <a:prstDash val="solid"/>
                    </a:lnL>
                    <a:lnR w="12700">
                      <a:solidFill>
                        <a:srgbClr val="6FAC46"/>
                      </a:solidFill>
                      <a:prstDash val="solid"/>
                    </a:lnR>
                    <a:lnT w="12700">
                      <a:solidFill>
                        <a:srgbClr val="6FAC46"/>
                      </a:solidFill>
                      <a:prstDash val="solid"/>
                    </a:lnT>
                    <a:lnB w="12700">
                      <a:solidFill>
                        <a:srgbClr val="6FAC46"/>
                      </a:solidFill>
                      <a:prstDash val="solid"/>
                    </a:lnB>
                    <a:solidFill>
                      <a:srgbClr val="EBF0E9"/>
                    </a:solidFill>
                  </a:tcPr>
                </a:tc>
                <a:tc>
                  <a:txBody>
                    <a:bodyPr/>
                    <a:lstStyle/>
                    <a:p>
                      <a:pPr marL="1270" algn="ctr">
                        <a:lnSpc>
                          <a:spcPct val="100000"/>
                        </a:lnSpc>
                        <a:spcBef>
                          <a:spcPts val="1255"/>
                        </a:spcBef>
                      </a:pPr>
                      <a:r>
                        <a:rPr lang="it-IT" sz="2000" dirty="0">
                          <a:latin typeface="Calibri"/>
                          <a:cs typeface="Calibri"/>
                        </a:rPr>
                        <a:t>Brescia Est</a:t>
                      </a:r>
                      <a:endParaRPr sz="2000" dirty="0">
                        <a:latin typeface="Calibri"/>
                        <a:cs typeface="Calibri"/>
                      </a:endParaRPr>
                    </a:p>
                  </a:txBody>
                  <a:tcPr marL="0" marR="0" marT="159385" marB="0">
                    <a:lnL w="12700" cap="flat" cmpd="sng" algn="ctr">
                      <a:solidFill>
                        <a:srgbClr val="6FAC46"/>
                      </a:solidFill>
                      <a:prstDash val="solid"/>
                      <a:round/>
                      <a:headEnd type="none" w="med" len="med"/>
                      <a:tailEnd type="none" w="med" len="med"/>
                    </a:lnL>
                    <a:lnR w="12700" cap="flat" cmpd="sng" algn="ctr">
                      <a:solidFill>
                        <a:srgbClr val="6FAC46"/>
                      </a:solidFill>
                      <a:prstDash val="solid"/>
                      <a:round/>
                      <a:headEnd type="none" w="med" len="med"/>
                      <a:tailEnd type="none" w="med" len="med"/>
                    </a:lnR>
                    <a:lnT w="12700" cap="flat" cmpd="sng" algn="ctr">
                      <a:solidFill>
                        <a:srgbClr val="6FAC46"/>
                      </a:solidFill>
                      <a:prstDash val="solid"/>
                      <a:round/>
                      <a:headEnd type="none" w="med" len="med"/>
                      <a:tailEnd type="none" w="med" len="med"/>
                    </a:lnT>
                    <a:lnB w="12700" cap="flat" cmpd="sng" algn="ctr">
                      <a:solidFill>
                        <a:srgbClr val="6FAC46"/>
                      </a:solidFill>
                      <a:prstDash val="solid"/>
                      <a:round/>
                      <a:headEnd type="none" w="med" len="med"/>
                      <a:tailEnd type="none" w="med" len="med"/>
                    </a:lnB>
                    <a:solidFill>
                      <a:srgbClr val="EBF0E9"/>
                    </a:solidFill>
                  </a:tcPr>
                </a:tc>
                <a:tc>
                  <a:txBody>
                    <a:bodyPr/>
                    <a:lstStyle/>
                    <a:p>
                      <a:pPr marL="1270" algn="ctr">
                        <a:lnSpc>
                          <a:spcPct val="100000"/>
                        </a:lnSpc>
                        <a:spcBef>
                          <a:spcPts val="1255"/>
                        </a:spcBef>
                      </a:pPr>
                      <a:r>
                        <a:rPr sz="2000" dirty="0">
                          <a:latin typeface="Calibri"/>
                          <a:cs typeface="Calibri"/>
                        </a:rPr>
                        <a:t>€</a:t>
                      </a:r>
                      <a:r>
                        <a:rPr sz="2000" spc="-40" dirty="0">
                          <a:latin typeface="Calibri"/>
                          <a:cs typeface="Calibri"/>
                        </a:rPr>
                        <a:t> </a:t>
                      </a:r>
                      <a:r>
                        <a:rPr lang="it-IT" sz="2000" dirty="0">
                          <a:latin typeface="Calibri"/>
                          <a:cs typeface="Calibri"/>
                        </a:rPr>
                        <a:t>230.000,00</a:t>
                      </a:r>
                      <a:endParaRPr sz="2000" dirty="0">
                        <a:latin typeface="Calibri"/>
                        <a:cs typeface="Calibri"/>
                      </a:endParaRPr>
                    </a:p>
                  </a:txBody>
                  <a:tcPr marL="0" marR="0" marT="159385" marB="0">
                    <a:lnL w="12700" cap="flat" cmpd="sng" algn="ctr">
                      <a:solidFill>
                        <a:srgbClr val="6FAC46"/>
                      </a:solidFill>
                      <a:prstDash val="solid"/>
                      <a:round/>
                      <a:headEnd type="none" w="med" len="med"/>
                      <a:tailEnd type="none" w="med" len="med"/>
                    </a:lnL>
                    <a:lnR w="12700">
                      <a:solidFill>
                        <a:srgbClr val="6FAC46"/>
                      </a:solidFill>
                      <a:prstDash val="solid"/>
                    </a:lnR>
                    <a:lnT w="12700" cap="flat" cmpd="sng" algn="ctr">
                      <a:solidFill>
                        <a:srgbClr val="6FAC46"/>
                      </a:solidFill>
                      <a:prstDash val="solid"/>
                      <a:round/>
                      <a:headEnd type="none" w="med" len="med"/>
                      <a:tailEnd type="none" w="med" len="med"/>
                    </a:lnT>
                    <a:lnB w="12700" cap="flat" cmpd="sng" algn="ctr">
                      <a:solidFill>
                        <a:srgbClr val="6FAC46"/>
                      </a:solidFill>
                      <a:prstDash val="solid"/>
                      <a:round/>
                      <a:headEnd type="none" w="med" len="med"/>
                      <a:tailEnd type="none" w="med" len="med"/>
                    </a:lnB>
                    <a:solidFill>
                      <a:srgbClr val="EBF0E9"/>
                    </a:solidFill>
                  </a:tcPr>
                </a:tc>
                <a:tc>
                  <a:txBody>
                    <a:bodyPr/>
                    <a:lstStyle/>
                    <a:p>
                      <a:pPr marL="1270" algn="ctr">
                        <a:lnSpc>
                          <a:spcPct val="100000"/>
                        </a:lnSpc>
                        <a:spcBef>
                          <a:spcPts val="1255"/>
                        </a:spcBef>
                      </a:pPr>
                      <a:r>
                        <a:rPr sz="2000" dirty="0">
                          <a:latin typeface="Calibri"/>
                          <a:cs typeface="Calibri"/>
                        </a:rPr>
                        <a:t>/</a:t>
                      </a:r>
                    </a:p>
                  </a:txBody>
                  <a:tcPr marL="0" marR="0" marT="159385" marB="0">
                    <a:lnL w="12700" cap="flat" cmpd="sng" algn="ctr">
                      <a:solidFill>
                        <a:srgbClr val="6FAC46"/>
                      </a:solidFill>
                      <a:prstDash val="solid"/>
                      <a:round/>
                      <a:headEnd type="none" w="med" len="med"/>
                      <a:tailEnd type="none" w="med" len="med"/>
                    </a:lnL>
                    <a:lnR w="12700">
                      <a:solidFill>
                        <a:srgbClr val="6FAC46"/>
                      </a:solidFill>
                      <a:prstDash val="solid"/>
                    </a:lnR>
                    <a:lnT w="12700" cap="flat" cmpd="sng" algn="ctr">
                      <a:solidFill>
                        <a:srgbClr val="6FAC46"/>
                      </a:solidFill>
                      <a:prstDash val="solid"/>
                      <a:round/>
                      <a:headEnd type="none" w="med" len="med"/>
                      <a:tailEnd type="none" w="med" len="med"/>
                    </a:lnT>
                    <a:lnB w="12700" cap="flat" cmpd="sng" algn="ctr">
                      <a:solidFill>
                        <a:srgbClr val="6FAC46"/>
                      </a:solidFill>
                      <a:prstDash val="solid"/>
                      <a:round/>
                      <a:headEnd type="none" w="med" len="med"/>
                      <a:tailEnd type="none" w="med" len="med"/>
                    </a:lnB>
                    <a:solidFill>
                      <a:srgbClr val="EBF0E9"/>
                    </a:solidFill>
                  </a:tcPr>
                </a:tc>
                <a:tc vMerge="1">
                  <a:txBody>
                    <a:bodyPr/>
                    <a:lstStyle/>
                    <a:p>
                      <a:endParaRPr/>
                    </a:p>
                  </a:txBody>
                  <a:tcPr marL="0" marR="0" marT="0" marB="0">
                    <a:lnL w="12700">
                      <a:solidFill>
                        <a:srgbClr val="6FAC46"/>
                      </a:solidFill>
                      <a:prstDash val="solid"/>
                    </a:lnL>
                    <a:lnR w="12700">
                      <a:solidFill>
                        <a:srgbClr val="6FAC46"/>
                      </a:solidFill>
                      <a:prstDash val="solid"/>
                    </a:lnR>
                    <a:lnT w="12700">
                      <a:solidFill>
                        <a:srgbClr val="6FAC46"/>
                      </a:solidFill>
                      <a:prstDash val="solid"/>
                    </a:lnT>
                    <a:lnB w="12700">
                      <a:solidFill>
                        <a:srgbClr val="6FAC46"/>
                      </a:solidFill>
                      <a:prstDash val="solid"/>
                    </a:lnB>
                    <a:solidFill>
                      <a:srgbClr val="EBF0E9"/>
                    </a:solidFill>
                  </a:tcPr>
                </a:tc>
                <a:extLst>
                  <a:ext uri="{0D108BD9-81ED-4DB2-BD59-A6C34878D82A}">
                    <a16:rowId xmlns:a16="http://schemas.microsoft.com/office/drawing/2014/main" val="10002"/>
                  </a:ext>
                </a:extLst>
              </a:tr>
              <a:tr h="1153830">
                <a:tc rowSpan="2">
                  <a:txBody>
                    <a:bodyPr/>
                    <a:lstStyle/>
                    <a:p>
                      <a:pPr algn="ctr">
                        <a:lnSpc>
                          <a:spcPct val="100000"/>
                        </a:lnSpc>
                      </a:pPr>
                      <a:endParaRPr sz="1400" dirty="0">
                        <a:latin typeface="Times New Roman"/>
                        <a:cs typeface="Times New Roman"/>
                      </a:endParaRPr>
                    </a:p>
                    <a:p>
                      <a:pPr marL="254635" algn="ctr">
                        <a:lnSpc>
                          <a:spcPct val="100000"/>
                        </a:lnSpc>
                        <a:spcBef>
                          <a:spcPts val="894"/>
                        </a:spcBef>
                      </a:pPr>
                      <a:r>
                        <a:rPr lang="it-IT" sz="1400" b="1" u="sng" dirty="0">
                          <a:solidFill>
                            <a:schemeClr val="tx1"/>
                          </a:solidFill>
                          <a:uFill>
                            <a:solidFill>
                              <a:srgbClr val="000000"/>
                            </a:solidFill>
                          </a:uFill>
                          <a:latin typeface="+mn-lt"/>
                          <a:ea typeface="+mn-ea"/>
                          <a:cs typeface="Calibri"/>
                        </a:rPr>
                        <a:t>A.4 </a:t>
                      </a:r>
                    </a:p>
                    <a:p>
                      <a:pPr marL="254635" algn="ctr">
                        <a:lnSpc>
                          <a:spcPct val="100000"/>
                        </a:lnSpc>
                        <a:spcBef>
                          <a:spcPts val="894"/>
                        </a:spcBef>
                      </a:pPr>
                      <a:r>
                        <a:rPr lang="it-IT" sz="1400" b="1" u="sng" dirty="0">
                          <a:solidFill>
                            <a:schemeClr val="tx1"/>
                          </a:solidFill>
                          <a:uFill>
                            <a:solidFill>
                              <a:srgbClr val="000000"/>
                            </a:solidFill>
                          </a:uFill>
                          <a:latin typeface="+mn-lt"/>
                          <a:ea typeface="+mn-ea"/>
                          <a:cs typeface="Calibri"/>
                        </a:rPr>
                        <a:t>Sviluppo Agenzie sociali per l’affitto</a:t>
                      </a:r>
                    </a:p>
                  </a:txBody>
                  <a:tcPr marL="0" marR="0" marT="0" marB="0">
                    <a:lnL w="12700">
                      <a:solidFill>
                        <a:srgbClr val="6FAC46"/>
                      </a:solidFill>
                      <a:prstDash val="solid"/>
                    </a:lnL>
                    <a:lnR w="12700">
                      <a:solidFill>
                        <a:srgbClr val="6FAC46"/>
                      </a:solidFill>
                      <a:prstDash val="solid"/>
                    </a:lnR>
                    <a:lnT w="12700">
                      <a:solidFill>
                        <a:srgbClr val="6FAC46"/>
                      </a:solidFill>
                      <a:prstDash val="solid"/>
                    </a:lnT>
                    <a:lnB w="12700">
                      <a:solidFill>
                        <a:srgbClr val="6FAC46"/>
                      </a:solidFill>
                      <a:prstDash val="solid"/>
                    </a:lnB>
                    <a:solidFill>
                      <a:srgbClr val="EBF0E9"/>
                    </a:solidFill>
                  </a:tcPr>
                </a:tc>
                <a:tc>
                  <a:txBody>
                    <a:bodyPr/>
                    <a:lstStyle/>
                    <a:p>
                      <a:pPr marL="7620" algn="ctr">
                        <a:lnSpc>
                          <a:spcPts val="1680"/>
                        </a:lnSpc>
                      </a:pPr>
                      <a:endParaRPr lang="it-IT" sz="1400" b="1" dirty="0">
                        <a:latin typeface="Calibri"/>
                        <a:cs typeface="Calibri"/>
                      </a:endParaRPr>
                    </a:p>
                    <a:p>
                      <a:pPr marL="7620" algn="ctr">
                        <a:lnSpc>
                          <a:spcPts val="1680"/>
                        </a:lnSpc>
                      </a:pPr>
                      <a:r>
                        <a:rPr lang="it-IT" sz="1400" b="1" dirty="0">
                          <a:latin typeface="Calibri"/>
                          <a:cs typeface="Calibri"/>
                        </a:rPr>
                        <a:t>A</a:t>
                      </a:r>
                      <a:r>
                        <a:rPr sz="1400" b="1" dirty="0">
                          <a:latin typeface="Calibri"/>
                          <a:cs typeface="Calibri"/>
                        </a:rPr>
                        <a:t>.</a:t>
                      </a:r>
                      <a:r>
                        <a:rPr lang="it-IT" sz="1400" b="1" dirty="0">
                          <a:latin typeface="Calibri"/>
                          <a:cs typeface="Calibri"/>
                        </a:rPr>
                        <a:t>4</a:t>
                      </a:r>
                      <a:r>
                        <a:rPr sz="1400" b="1" spc="250" dirty="0">
                          <a:latin typeface="Calibri"/>
                          <a:cs typeface="Calibri"/>
                        </a:rPr>
                        <a:t> </a:t>
                      </a:r>
                      <a:r>
                        <a:rPr lang="it-IT" sz="1400" spc="-10" dirty="0">
                          <a:latin typeface="Calibri"/>
                          <a:cs typeface="Calibri"/>
                        </a:rPr>
                        <a:t>Materiale , arredo e</a:t>
                      </a:r>
                    </a:p>
                    <a:p>
                      <a:pPr marL="7620" algn="ctr">
                        <a:lnSpc>
                          <a:spcPts val="1680"/>
                        </a:lnSpc>
                      </a:pPr>
                      <a:r>
                        <a:rPr lang="it-IT" sz="1400" spc="-10" dirty="0">
                          <a:latin typeface="Calibri"/>
                          <a:cs typeface="Calibri"/>
                        </a:rPr>
                        <a:t> dotazione informatica ufficio casa Ambito </a:t>
                      </a:r>
                      <a:endParaRPr sz="1400" dirty="0">
                        <a:latin typeface="Calibri"/>
                        <a:cs typeface="Calibri"/>
                      </a:endParaRPr>
                    </a:p>
                  </a:txBody>
                  <a:tcPr marL="0" marR="0" marT="0" marB="0">
                    <a:lnL w="12700">
                      <a:solidFill>
                        <a:srgbClr val="6FAC46"/>
                      </a:solidFill>
                      <a:prstDash val="solid"/>
                    </a:lnL>
                    <a:lnR w="12700">
                      <a:solidFill>
                        <a:srgbClr val="6FAC46"/>
                      </a:solidFill>
                      <a:prstDash val="solid"/>
                    </a:lnR>
                    <a:lnT w="12700">
                      <a:solidFill>
                        <a:srgbClr val="6FAC46"/>
                      </a:solidFill>
                      <a:prstDash val="solid"/>
                    </a:lnT>
                    <a:lnB w="12700" cap="flat" cmpd="sng" algn="ctr">
                      <a:solidFill>
                        <a:srgbClr val="6FAC46"/>
                      </a:solidFill>
                      <a:prstDash val="solid"/>
                      <a:round/>
                      <a:headEnd type="none" w="med" len="med"/>
                      <a:tailEnd type="none" w="med" len="med"/>
                    </a:lnB>
                    <a:solidFill>
                      <a:srgbClr val="EBF0E9"/>
                    </a:solidFill>
                  </a:tcPr>
                </a:tc>
                <a:tc>
                  <a:txBody>
                    <a:bodyPr/>
                    <a:lstStyle/>
                    <a:p>
                      <a:pPr marL="234315" algn="ctr">
                        <a:lnSpc>
                          <a:spcPct val="100000"/>
                        </a:lnSpc>
                      </a:pPr>
                      <a:endParaRPr lang="it-IT" sz="2000" dirty="0">
                        <a:latin typeface="Calibri"/>
                        <a:cs typeface="Calibri"/>
                      </a:endParaRPr>
                    </a:p>
                    <a:p>
                      <a:pPr marL="234315" algn="ctr">
                        <a:lnSpc>
                          <a:spcPct val="100000"/>
                        </a:lnSpc>
                      </a:pPr>
                      <a:r>
                        <a:rPr lang="it-IT" sz="2000" dirty="0">
                          <a:latin typeface="Calibri"/>
                          <a:cs typeface="Calibri"/>
                        </a:rPr>
                        <a:t>Brescia Ovest</a:t>
                      </a:r>
                      <a:endParaRPr sz="2000" dirty="0">
                        <a:latin typeface="Calibri"/>
                        <a:cs typeface="Calibri"/>
                      </a:endParaRPr>
                    </a:p>
                  </a:txBody>
                  <a:tcPr marL="0" marR="0" marT="5080" marB="0">
                    <a:lnL w="12700" cap="flat" cmpd="sng" algn="ctr">
                      <a:solidFill>
                        <a:srgbClr val="6FAC46"/>
                      </a:solidFill>
                      <a:prstDash val="solid"/>
                      <a:round/>
                      <a:headEnd type="none" w="med" len="med"/>
                      <a:tailEnd type="none" w="med" len="med"/>
                    </a:lnL>
                    <a:lnR w="12700" cap="flat" cmpd="sng" algn="ctr">
                      <a:solidFill>
                        <a:srgbClr val="6FAC46"/>
                      </a:solidFill>
                      <a:prstDash val="solid"/>
                      <a:round/>
                      <a:headEnd type="none" w="med" len="med"/>
                      <a:tailEnd type="none" w="med" len="med"/>
                    </a:lnR>
                    <a:lnT w="12700" cap="flat" cmpd="sng" algn="ctr">
                      <a:solidFill>
                        <a:srgbClr val="6FAC46"/>
                      </a:solidFill>
                      <a:prstDash val="solid"/>
                      <a:round/>
                      <a:headEnd type="none" w="med" len="med"/>
                      <a:tailEnd type="none" w="med" len="med"/>
                    </a:lnT>
                    <a:lnB w="12700" cap="flat" cmpd="sng" algn="ctr">
                      <a:solidFill>
                        <a:srgbClr val="6FAC46"/>
                      </a:solidFill>
                      <a:prstDash val="solid"/>
                      <a:round/>
                      <a:headEnd type="none" w="med" len="med"/>
                      <a:tailEnd type="none" w="med" len="med"/>
                    </a:lnB>
                    <a:solidFill>
                      <a:srgbClr val="EBF0E9"/>
                    </a:solidFill>
                  </a:tcPr>
                </a:tc>
                <a:tc>
                  <a:txBody>
                    <a:bodyPr/>
                    <a:lstStyle/>
                    <a:p>
                      <a:pPr algn="ctr">
                        <a:lnSpc>
                          <a:spcPct val="100000"/>
                        </a:lnSpc>
                        <a:spcBef>
                          <a:spcPts val="40"/>
                        </a:spcBef>
                      </a:pPr>
                      <a:endParaRPr sz="1800" dirty="0">
                        <a:latin typeface="Times New Roman"/>
                        <a:cs typeface="Times New Roman"/>
                      </a:endParaRPr>
                    </a:p>
                    <a:p>
                      <a:pPr marL="234315" algn="ctr">
                        <a:lnSpc>
                          <a:spcPct val="100000"/>
                        </a:lnSpc>
                      </a:pPr>
                      <a:r>
                        <a:rPr sz="2000" dirty="0">
                          <a:latin typeface="Calibri"/>
                          <a:cs typeface="Calibri"/>
                        </a:rPr>
                        <a:t>€</a:t>
                      </a:r>
                      <a:r>
                        <a:rPr sz="2000" spc="-30" dirty="0">
                          <a:latin typeface="Calibri"/>
                          <a:cs typeface="Calibri"/>
                        </a:rPr>
                        <a:t> </a:t>
                      </a:r>
                      <a:r>
                        <a:rPr lang="it-IT" sz="2000" spc="-5" dirty="0">
                          <a:latin typeface="Calibri"/>
                          <a:cs typeface="Calibri"/>
                        </a:rPr>
                        <a:t>10.000</a:t>
                      </a:r>
                      <a:endParaRPr sz="2000" dirty="0">
                        <a:latin typeface="Calibri"/>
                        <a:cs typeface="Calibri"/>
                      </a:endParaRPr>
                    </a:p>
                  </a:txBody>
                  <a:tcPr marL="0" marR="0" marT="5080" marB="0">
                    <a:lnL w="12700" cap="flat" cmpd="sng" algn="ctr">
                      <a:solidFill>
                        <a:srgbClr val="6FAC46"/>
                      </a:solidFill>
                      <a:prstDash val="solid"/>
                      <a:round/>
                      <a:headEnd type="none" w="med" len="med"/>
                      <a:tailEnd type="none" w="med" len="med"/>
                    </a:lnL>
                    <a:lnR w="12700">
                      <a:solidFill>
                        <a:srgbClr val="6FAC46"/>
                      </a:solidFill>
                      <a:prstDash val="solid"/>
                    </a:lnR>
                    <a:lnT w="12700" cap="flat" cmpd="sng" algn="ctr">
                      <a:solidFill>
                        <a:srgbClr val="6FAC46"/>
                      </a:solidFill>
                      <a:prstDash val="solid"/>
                      <a:round/>
                      <a:headEnd type="none" w="med" len="med"/>
                      <a:tailEnd type="none" w="med" len="med"/>
                    </a:lnT>
                    <a:lnB w="12700" cap="flat" cmpd="sng" algn="ctr">
                      <a:solidFill>
                        <a:srgbClr val="6FAC46"/>
                      </a:solidFill>
                      <a:prstDash val="solid"/>
                      <a:round/>
                      <a:headEnd type="none" w="med" len="med"/>
                      <a:tailEnd type="none" w="med" len="med"/>
                    </a:lnB>
                    <a:solidFill>
                      <a:srgbClr val="EBF0E9"/>
                    </a:solidFill>
                  </a:tcPr>
                </a:tc>
                <a:tc>
                  <a:txBody>
                    <a:bodyPr/>
                    <a:lstStyle/>
                    <a:p>
                      <a:pPr algn="ctr">
                        <a:lnSpc>
                          <a:spcPct val="100000"/>
                        </a:lnSpc>
                        <a:spcBef>
                          <a:spcPts val="40"/>
                        </a:spcBef>
                      </a:pPr>
                      <a:endParaRPr sz="1800" dirty="0">
                        <a:latin typeface="Times New Roman"/>
                        <a:cs typeface="Times New Roman"/>
                      </a:endParaRPr>
                    </a:p>
                    <a:p>
                      <a:pPr marL="1270" algn="ctr">
                        <a:lnSpc>
                          <a:spcPct val="100000"/>
                        </a:lnSpc>
                      </a:pPr>
                      <a:r>
                        <a:rPr sz="2000" dirty="0">
                          <a:latin typeface="Calibri"/>
                          <a:cs typeface="Calibri"/>
                        </a:rPr>
                        <a:t>/</a:t>
                      </a:r>
                    </a:p>
                  </a:txBody>
                  <a:tcPr marL="0" marR="0" marT="5080" marB="0">
                    <a:lnL w="12700" cap="flat" cmpd="sng" algn="ctr">
                      <a:solidFill>
                        <a:srgbClr val="6FAC46"/>
                      </a:solidFill>
                      <a:prstDash val="solid"/>
                      <a:round/>
                      <a:headEnd type="none" w="med" len="med"/>
                      <a:tailEnd type="none" w="med" len="med"/>
                    </a:lnL>
                    <a:lnR w="12700">
                      <a:solidFill>
                        <a:srgbClr val="6FAC46"/>
                      </a:solidFill>
                      <a:prstDash val="solid"/>
                    </a:lnR>
                    <a:lnT w="12700" cap="flat" cmpd="sng" algn="ctr">
                      <a:solidFill>
                        <a:srgbClr val="6FAC46"/>
                      </a:solidFill>
                      <a:prstDash val="solid"/>
                      <a:round/>
                      <a:headEnd type="none" w="med" len="med"/>
                      <a:tailEnd type="none" w="med" len="med"/>
                    </a:lnT>
                    <a:lnB w="12700" cap="flat" cmpd="sng" algn="ctr">
                      <a:solidFill>
                        <a:srgbClr val="6FAC46"/>
                      </a:solidFill>
                      <a:prstDash val="solid"/>
                      <a:round/>
                      <a:headEnd type="none" w="med" len="med"/>
                      <a:tailEnd type="none" w="med" len="med"/>
                    </a:lnB>
                    <a:solidFill>
                      <a:srgbClr val="EBF0E9"/>
                    </a:solidFill>
                  </a:tcPr>
                </a:tc>
                <a:tc rowSpan="2">
                  <a:txBody>
                    <a:bodyPr/>
                    <a:lstStyle/>
                    <a:p>
                      <a:pPr algn="ctr">
                        <a:lnSpc>
                          <a:spcPct val="100000"/>
                        </a:lnSpc>
                        <a:spcBef>
                          <a:spcPts val="40"/>
                        </a:spcBef>
                      </a:pPr>
                      <a:endParaRPr sz="1800" dirty="0">
                        <a:latin typeface="Times New Roman"/>
                        <a:cs typeface="Times New Roman"/>
                      </a:endParaRPr>
                    </a:p>
                    <a:p>
                      <a:pPr marL="267970" algn="ctr">
                        <a:lnSpc>
                          <a:spcPct val="100000"/>
                        </a:lnSpc>
                      </a:pPr>
                      <a:endParaRPr lang="it-IT" sz="2000" dirty="0">
                        <a:latin typeface="Calibri"/>
                        <a:cs typeface="Calibri"/>
                      </a:endParaRPr>
                    </a:p>
                    <a:p>
                      <a:pPr marL="267970" algn="ctr">
                        <a:lnSpc>
                          <a:spcPct val="100000"/>
                        </a:lnSpc>
                      </a:pPr>
                      <a:endParaRPr lang="it-IT" sz="2000" dirty="0">
                        <a:latin typeface="Calibri"/>
                        <a:cs typeface="Calibri"/>
                      </a:endParaRPr>
                    </a:p>
                    <a:p>
                      <a:pPr marL="267970" algn="ctr">
                        <a:lnSpc>
                          <a:spcPct val="100000"/>
                        </a:lnSpc>
                      </a:pPr>
                      <a:r>
                        <a:rPr sz="2000" dirty="0">
                          <a:latin typeface="Calibri"/>
                          <a:cs typeface="Calibri"/>
                        </a:rPr>
                        <a:t>€</a:t>
                      </a:r>
                      <a:r>
                        <a:rPr sz="2000" spc="-30" dirty="0">
                          <a:latin typeface="Calibri"/>
                          <a:cs typeface="Calibri"/>
                        </a:rPr>
                        <a:t> </a:t>
                      </a:r>
                      <a:r>
                        <a:rPr lang="it-IT" sz="2000" spc="-5" dirty="0">
                          <a:latin typeface="Calibri"/>
                          <a:cs typeface="Calibri"/>
                        </a:rPr>
                        <a:t>30</a:t>
                      </a:r>
                      <a:r>
                        <a:rPr sz="2000" spc="-5" dirty="0">
                          <a:latin typeface="Calibri"/>
                          <a:cs typeface="Calibri"/>
                        </a:rPr>
                        <a:t>.000</a:t>
                      </a:r>
                    </a:p>
                  </a:txBody>
                  <a:tcPr marL="0" marR="0" marT="5080" marB="0">
                    <a:lnL w="12700" cap="flat" cmpd="sng" algn="ctr">
                      <a:solidFill>
                        <a:srgbClr val="6FAC46"/>
                      </a:solidFill>
                      <a:prstDash val="solid"/>
                      <a:round/>
                      <a:headEnd type="none" w="med" len="med"/>
                      <a:tailEnd type="none" w="med" len="med"/>
                    </a:lnL>
                    <a:lnR w="12700">
                      <a:solidFill>
                        <a:srgbClr val="6FAC46"/>
                      </a:solidFill>
                      <a:prstDash val="solid"/>
                    </a:lnR>
                    <a:lnT w="12700" cap="flat" cmpd="sng" algn="ctr">
                      <a:solidFill>
                        <a:srgbClr val="6FAC46"/>
                      </a:solidFill>
                      <a:prstDash val="solid"/>
                      <a:round/>
                      <a:headEnd type="none" w="med" len="med"/>
                      <a:tailEnd type="none" w="med" len="med"/>
                    </a:lnT>
                    <a:lnB w="12700" cap="flat" cmpd="sng" algn="ctr">
                      <a:solidFill>
                        <a:srgbClr val="6FAC46"/>
                      </a:solidFill>
                      <a:prstDash val="solid"/>
                      <a:round/>
                      <a:headEnd type="none" w="med" len="med"/>
                      <a:tailEnd type="none" w="med" len="med"/>
                    </a:lnB>
                    <a:solidFill>
                      <a:srgbClr val="EBF0E9"/>
                    </a:solidFill>
                  </a:tcPr>
                </a:tc>
                <a:extLst>
                  <a:ext uri="{0D108BD9-81ED-4DB2-BD59-A6C34878D82A}">
                    <a16:rowId xmlns:a16="http://schemas.microsoft.com/office/drawing/2014/main" val="10003"/>
                  </a:ext>
                </a:extLst>
              </a:tr>
              <a:tr h="900167">
                <a:tc vMerge="1">
                  <a:txBody>
                    <a:bodyPr/>
                    <a:lstStyle/>
                    <a:p>
                      <a:endParaRPr lang="it-IT"/>
                    </a:p>
                  </a:txBody>
                  <a:tcPr/>
                </a:tc>
                <a:tc>
                  <a:txBody>
                    <a:bodyPr/>
                    <a:lstStyle/>
                    <a:p>
                      <a:pPr marL="7620" algn="ctr">
                        <a:lnSpc>
                          <a:spcPts val="1680"/>
                        </a:lnSpc>
                      </a:pPr>
                      <a:r>
                        <a:rPr lang="it-IT" sz="1400" b="1" dirty="0">
                          <a:latin typeface="+mn-lt"/>
                          <a:cs typeface="Calibri"/>
                        </a:rPr>
                        <a:t>A.4</a:t>
                      </a:r>
                      <a:r>
                        <a:rPr lang="it-IT" sz="1400" b="1" spc="250" dirty="0">
                          <a:latin typeface="+mn-lt"/>
                          <a:cs typeface="Calibri"/>
                        </a:rPr>
                        <a:t> </a:t>
                      </a:r>
                      <a:r>
                        <a:rPr lang="it-IT" sz="1400" spc="-10" dirty="0">
                          <a:latin typeface="+mn-lt"/>
                          <a:cs typeface="Calibri"/>
                        </a:rPr>
                        <a:t>Materiale , arredo e</a:t>
                      </a:r>
                    </a:p>
                    <a:p>
                      <a:pPr marL="7620" algn="ctr">
                        <a:lnSpc>
                          <a:spcPts val="1680"/>
                        </a:lnSpc>
                      </a:pPr>
                      <a:r>
                        <a:rPr lang="it-IT" sz="1400" spc="-10" dirty="0">
                          <a:latin typeface="+mn-lt"/>
                          <a:cs typeface="Calibri"/>
                        </a:rPr>
                        <a:t> dotazione informatica ufficio casa Ambito </a:t>
                      </a:r>
                      <a:endParaRPr lang="it-IT" sz="1400" dirty="0">
                        <a:latin typeface="+mn-lt"/>
                        <a:cs typeface="Calibri"/>
                      </a:endParaRPr>
                    </a:p>
                    <a:p>
                      <a:pPr marL="7620" algn="ctr">
                        <a:lnSpc>
                          <a:spcPts val="1680"/>
                        </a:lnSpc>
                      </a:pPr>
                      <a:endParaRPr sz="1400" dirty="0">
                        <a:latin typeface="Calibri"/>
                        <a:cs typeface="Calibri"/>
                      </a:endParaRPr>
                    </a:p>
                  </a:txBody>
                  <a:tcPr marL="0" marR="0" marT="0" marB="0">
                    <a:lnL w="12700" cap="flat" cmpd="sng" algn="ctr">
                      <a:solidFill>
                        <a:srgbClr val="6FAC46"/>
                      </a:solidFill>
                      <a:prstDash val="solid"/>
                      <a:round/>
                      <a:headEnd type="none" w="med" len="med"/>
                      <a:tailEnd type="none" w="med" len="med"/>
                    </a:lnL>
                    <a:lnR w="12700" cap="flat" cmpd="sng" algn="ctr">
                      <a:solidFill>
                        <a:srgbClr val="6FAC46"/>
                      </a:solidFill>
                      <a:prstDash val="solid"/>
                      <a:round/>
                      <a:headEnd type="none" w="med" len="med"/>
                      <a:tailEnd type="none" w="med" len="med"/>
                    </a:lnR>
                    <a:lnT w="12700" cap="flat" cmpd="sng" algn="ctr">
                      <a:solidFill>
                        <a:srgbClr val="6FAC46"/>
                      </a:solidFill>
                      <a:prstDash val="solid"/>
                      <a:round/>
                      <a:headEnd type="none" w="med" len="med"/>
                      <a:tailEnd type="none" w="med" len="med"/>
                    </a:lnT>
                    <a:lnB w="12700">
                      <a:solidFill>
                        <a:srgbClr val="6FAC46"/>
                      </a:solidFill>
                      <a:prstDash val="solid"/>
                    </a:lnB>
                    <a:solidFill>
                      <a:srgbClr val="EBF0E9"/>
                    </a:solidFill>
                  </a:tcPr>
                </a:tc>
                <a:tc>
                  <a:txBody>
                    <a:bodyPr/>
                    <a:lstStyle/>
                    <a:p>
                      <a:pPr marL="234315" marR="0" lvl="0" indent="0" algn="ctr" defTabSz="914400" eaLnBrk="1" fontAlgn="auto" latinLnBrk="0" hangingPunct="1">
                        <a:lnSpc>
                          <a:spcPct val="100000"/>
                        </a:lnSpc>
                        <a:spcBef>
                          <a:spcPts val="0"/>
                        </a:spcBef>
                        <a:spcAft>
                          <a:spcPts val="0"/>
                        </a:spcAft>
                        <a:buClrTx/>
                        <a:buSzTx/>
                        <a:buFontTx/>
                        <a:buNone/>
                        <a:tabLst/>
                        <a:defRPr/>
                      </a:pPr>
                      <a:r>
                        <a:rPr lang="it-IT" sz="2000" dirty="0">
                          <a:latin typeface="+mn-lt"/>
                          <a:cs typeface="Calibri"/>
                        </a:rPr>
                        <a:t>Brescia Est</a:t>
                      </a:r>
                    </a:p>
                    <a:p>
                      <a:pPr marL="234315" algn="ctr">
                        <a:lnSpc>
                          <a:spcPct val="100000"/>
                        </a:lnSpc>
                      </a:pPr>
                      <a:endParaRPr sz="2000" dirty="0">
                        <a:latin typeface="Calibri"/>
                        <a:cs typeface="Calibri"/>
                      </a:endParaRPr>
                    </a:p>
                  </a:txBody>
                  <a:tcPr marL="0" marR="0" marT="5080" marB="0">
                    <a:lnL w="12700" cap="flat" cmpd="sng" algn="ctr">
                      <a:solidFill>
                        <a:srgbClr val="6FAC46"/>
                      </a:solidFill>
                      <a:prstDash val="solid"/>
                      <a:round/>
                      <a:headEnd type="none" w="med" len="med"/>
                      <a:tailEnd type="none" w="med" len="med"/>
                    </a:lnL>
                    <a:lnR w="12700" cap="flat" cmpd="sng" algn="ctr">
                      <a:solidFill>
                        <a:srgbClr val="6FAC46"/>
                      </a:solidFill>
                      <a:prstDash val="solid"/>
                      <a:round/>
                      <a:headEnd type="none" w="med" len="med"/>
                      <a:tailEnd type="none" w="med" len="med"/>
                    </a:lnR>
                    <a:lnT w="12700" cap="flat" cmpd="sng" algn="ctr">
                      <a:solidFill>
                        <a:srgbClr val="6FAC46"/>
                      </a:solidFill>
                      <a:prstDash val="solid"/>
                      <a:round/>
                      <a:headEnd type="none" w="med" len="med"/>
                      <a:tailEnd type="none" w="med" len="med"/>
                    </a:lnT>
                    <a:lnB w="12700" cap="flat" cmpd="sng" algn="ctr">
                      <a:solidFill>
                        <a:srgbClr val="6FAC46"/>
                      </a:solidFill>
                      <a:prstDash val="solid"/>
                      <a:round/>
                      <a:headEnd type="none" w="med" len="med"/>
                      <a:tailEnd type="none" w="med" len="med"/>
                    </a:lnB>
                    <a:solidFill>
                      <a:srgbClr val="EBF0E9"/>
                    </a:solidFill>
                  </a:tcPr>
                </a:tc>
                <a:tc>
                  <a:txBody>
                    <a:bodyPr/>
                    <a:lstStyle/>
                    <a:p>
                      <a:pPr marL="234315" algn="ctr">
                        <a:lnSpc>
                          <a:spcPct val="100000"/>
                        </a:lnSpc>
                      </a:pPr>
                      <a:r>
                        <a:rPr lang="it-IT" sz="2000" dirty="0">
                          <a:latin typeface="Calibri"/>
                          <a:cs typeface="Calibri"/>
                        </a:rPr>
                        <a:t>€ 20.000</a:t>
                      </a:r>
                      <a:endParaRPr sz="2000" dirty="0">
                        <a:latin typeface="Calibri"/>
                        <a:cs typeface="Calibri"/>
                      </a:endParaRPr>
                    </a:p>
                  </a:txBody>
                  <a:tcPr marL="0" marR="0" marT="5080" marB="0">
                    <a:lnL w="12700" cap="flat" cmpd="sng" algn="ctr">
                      <a:solidFill>
                        <a:srgbClr val="6FAC46"/>
                      </a:solidFill>
                      <a:prstDash val="solid"/>
                      <a:round/>
                      <a:headEnd type="none" w="med" len="med"/>
                      <a:tailEnd type="none" w="med" len="med"/>
                    </a:lnL>
                    <a:lnR w="12700" cap="flat" cmpd="sng" algn="ctr">
                      <a:solidFill>
                        <a:srgbClr val="6FAC46"/>
                      </a:solidFill>
                      <a:prstDash val="solid"/>
                      <a:round/>
                      <a:headEnd type="none" w="med" len="med"/>
                      <a:tailEnd type="none" w="med" len="med"/>
                    </a:lnR>
                    <a:lnT w="12700" cap="flat" cmpd="sng" algn="ctr">
                      <a:solidFill>
                        <a:srgbClr val="6FAC46"/>
                      </a:solidFill>
                      <a:prstDash val="solid"/>
                      <a:round/>
                      <a:headEnd type="none" w="med" len="med"/>
                      <a:tailEnd type="none" w="med" len="med"/>
                    </a:lnT>
                    <a:lnB w="12700" cap="flat" cmpd="sng" algn="ctr">
                      <a:solidFill>
                        <a:srgbClr val="6FAC46"/>
                      </a:solidFill>
                      <a:prstDash val="solid"/>
                      <a:round/>
                      <a:headEnd type="none" w="med" len="med"/>
                      <a:tailEnd type="none" w="med" len="med"/>
                    </a:lnB>
                    <a:solidFill>
                      <a:srgbClr val="EBF0E9"/>
                    </a:solidFill>
                  </a:tcPr>
                </a:tc>
                <a:tc>
                  <a:txBody>
                    <a:bodyPr/>
                    <a:lstStyle/>
                    <a:p>
                      <a:pPr marL="1270" algn="ctr">
                        <a:lnSpc>
                          <a:spcPct val="100000"/>
                        </a:lnSpc>
                      </a:pPr>
                      <a:r>
                        <a:rPr lang="it-IT" sz="2000" dirty="0">
                          <a:latin typeface="Calibri"/>
                          <a:cs typeface="Calibri"/>
                        </a:rPr>
                        <a:t>/</a:t>
                      </a:r>
                      <a:endParaRPr sz="2000" dirty="0">
                        <a:latin typeface="Calibri"/>
                        <a:cs typeface="Calibri"/>
                      </a:endParaRPr>
                    </a:p>
                  </a:txBody>
                  <a:tcPr marL="0" marR="0" marT="5080" marB="0">
                    <a:lnL w="12700" cap="flat" cmpd="sng" algn="ctr">
                      <a:solidFill>
                        <a:srgbClr val="6FAC46"/>
                      </a:solidFill>
                      <a:prstDash val="solid"/>
                      <a:round/>
                      <a:headEnd type="none" w="med" len="med"/>
                      <a:tailEnd type="none" w="med" len="med"/>
                    </a:lnL>
                    <a:lnR w="12700" cap="flat" cmpd="sng" algn="ctr">
                      <a:solidFill>
                        <a:srgbClr val="6FAC46"/>
                      </a:solidFill>
                      <a:prstDash val="solid"/>
                      <a:round/>
                      <a:headEnd type="none" w="med" len="med"/>
                      <a:tailEnd type="none" w="med" len="med"/>
                    </a:lnR>
                    <a:lnT w="12700" cap="flat" cmpd="sng" algn="ctr">
                      <a:solidFill>
                        <a:srgbClr val="6FAC46"/>
                      </a:solidFill>
                      <a:prstDash val="solid"/>
                      <a:round/>
                      <a:headEnd type="none" w="med" len="med"/>
                      <a:tailEnd type="none" w="med" len="med"/>
                    </a:lnT>
                    <a:lnB w="12700" cap="flat" cmpd="sng" algn="ctr">
                      <a:solidFill>
                        <a:srgbClr val="6FAC46"/>
                      </a:solidFill>
                      <a:prstDash val="solid"/>
                      <a:round/>
                      <a:headEnd type="none" w="med" len="med"/>
                      <a:tailEnd type="none" w="med" len="med"/>
                    </a:lnB>
                    <a:solidFill>
                      <a:srgbClr val="EBF0E9"/>
                    </a:solidFill>
                  </a:tcPr>
                </a:tc>
                <a:tc vMerge="1">
                  <a:txBody>
                    <a:bodyPr/>
                    <a:lstStyle/>
                    <a:p>
                      <a:pPr marL="267970" algn="ctr">
                        <a:lnSpc>
                          <a:spcPct val="100000"/>
                        </a:lnSpc>
                      </a:pPr>
                      <a:r>
                        <a:rPr lang="it-IT" sz="2000" dirty="0">
                          <a:latin typeface="Calibri"/>
                          <a:cs typeface="Calibri"/>
                        </a:rPr>
                        <a:t>€20.000</a:t>
                      </a:r>
                      <a:endParaRPr sz="2000" dirty="0">
                        <a:latin typeface="Calibri"/>
                        <a:cs typeface="Calibri"/>
                      </a:endParaRPr>
                    </a:p>
                  </a:txBody>
                  <a:tcPr marL="0" marR="0" marT="5080" marB="0">
                    <a:lnL w="12700" cap="flat" cmpd="sng" algn="ctr">
                      <a:solidFill>
                        <a:srgbClr val="6FAC46"/>
                      </a:solidFill>
                      <a:prstDash val="solid"/>
                      <a:round/>
                      <a:headEnd type="none" w="med" len="med"/>
                      <a:tailEnd type="none" w="med" len="med"/>
                    </a:lnL>
                    <a:lnR w="12700" cap="flat" cmpd="sng" algn="ctr">
                      <a:solidFill>
                        <a:srgbClr val="6FAC46"/>
                      </a:solidFill>
                      <a:prstDash val="solid"/>
                      <a:round/>
                      <a:headEnd type="none" w="med" len="med"/>
                      <a:tailEnd type="none" w="med" len="med"/>
                    </a:lnR>
                    <a:lnT w="12700" cap="flat" cmpd="sng" algn="ctr">
                      <a:solidFill>
                        <a:srgbClr val="6FAC46"/>
                      </a:solidFill>
                      <a:prstDash val="solid"/>
                      <a:round/>
                      <a:headEnd type="none" w="med" len="med"/>
                      <a:tailEnd type="none" w="med" len="med"/>
                    </a:lnT>
                    <a:lnB w="12700" cap="flat" cmpd="sng" algn="ctr">
                      <a:solidFill>
                        <a:srgbClr val="6FAC46"/>
                      </a:solidFill>
                      <a:prstDash val="solid"/>
                      <a:round/>
                      <a:headEnd type="none" w="med" len="med"/>
                      <a:tailEnd type="none" w="med" len="med"/>
                    </a:lnB>
                    <a:solidFill>
                      <a:srgbClr val="EBF0E9"/>
                    </a:solidFill>
                  </a:tcPr>
                </a:tc>
                <a:extLst>
                  <a:ext uri="{0D108BD9-81ED-4DB2-BD59-A6C34878D82A}">
                    <a16:rowId xmlns:a16="http://schemas.microsoft.com/office/drawing/2014/main" val="3224707107"/>
                  </a:ext>
                </a:extLst>
              </a:tr>
              <a:tr h="449110">
                <a:tc gridSpan="5">
                  <a:txBody>
                    <a:bodyPr/>
                    <a:lstStyle/>
                    <a:p>
                      <a:pPr marR="1270" algn="r">
                        <a:lnSpc>
                          <a:spcPct val="100000"/>
                        </a:lnSpc>
                        <a:spcBef>
                          <a:spcPts val="100"/>
                        </a:spcBef>
                      </a:pPr>
                      <a:r>
                        <a:rPr sz="2000" b="1" spc="-35" dirty="0">
                          <a:latin typeface="Calibri"/>
                          <a:cs typeface="Calibri"/>
                        </a:rPr>
                        <a:t>Totale</a:t>
                      </a:r>
                      <a:r>
                        <a:rPr sz="2000" b="1" spc="-45" dirty="0">
                          <a:latin typeface="Calibri"/>
                          <a:cs typeface="Calibri"/>
                        </a:rPr>
                        <a:t> </a:t>
                      </a:r>
                      <a:r>
                        <a:rPr sz="2000" b="1" spc="-10" dirty="0">
                          <a:latin typeface="Calibri"/>
                          <a:cs typeface="Calibri"/>
                        </a:rPr>
                        <a:t>risorse</a:t>
                      </a:r>
                      <a:endParaRPr sz="2000" dirty="0">
                        <a:latin typeface="Calibri"/>
                        <a:cs typeface="Calibri"/>
                      </a:endParaRPr>
                    </a:p>
                  </a:txBody>
                  <a:tcPr marL="0" marR="0" marT="12700" marB="0">
                    <a:lnL w="12700">
                      <a:solidFill>
                        <a:srgbClr val="6FAC46"/>
                      </a:solidFill>
                      <a:prstDash val="solid"/>
                    </a:lnL>
                    <a:lnR w="12700" cap="flat" cmpd="sng" algn="ctr">
                      <a:solidFill>
                        <a:srgbClr val="6FAC46"/>
                      </a:solidFill>
                      <a:prstDash val="solid"/>
                      <a:round/>
                      <a:headEnd type="none" w="med" len="med"/>
                      <a:tailEnd type="none" w="med" len="med"/>
                    </a:lnR>
                    <a:lnT w="12700" cap="flat" cmpd="sng" algn="ctr">
                      <a:solidFill>
                        <a:srgbClr val="6FAC46"/>
                      </a:solidFill>
                      <a:prstDash val="solid"/>
                      <a:round/>
                      <a:headEnd type="none" w="med" len="med"/>
                      <a:tailEnd type="none" w="med" len="med"/>
                    </a:lnT>
                    <a:lnB w="12700">
                      <a:solidFill>
                        <a:srgbClr val="6FAC46"/>
                      </a:solidFill>
                      <a:prstDash val="solid"/>
                    </a:lnB>
                    <a:solidFill>
                      <a:srgbClr val="EBF0E9"/>
                    </a:solidFill>
                  </a:tcPr>
                </a:tc>
                <a:tc hMerge="1">
                  <a:txBody>
                    <a:bodyPr/>
                    <a:lstStyle/>
                    <a:p>
                      <a:endParaRPr/>
                    </a:p>
                  </a:txBody>
                  <a:tcPr marL="0" marR="0" marT="0" marB="0"/>
                </a:tc>
                <a:tc hMerge="1">
                  <a:txBody>
                    <a:bodyPr/>
                    <a:lstStyle/>
                    <a:p>
                      <a:endParaRPr lang="it-IT"/>
                    </a:p>
                  </a:txBody>
                  <a:tcPr>
                    <a:lnL w="12700" cap="flat" cmpd="sng" algn="ctr">
                      <a:solidFill>
                        <a:srgbClr val="6FAC46"/>
                      </a:solidFill>
                      <a:prstDash val="solid"/>
                      <a:round/>
                      <a:headEnd type="none" w="med" len="med"/>
                      <a:tailEnd type="none" w="med" len="med"/>
                    </a:lnL>
                    <a:lnT w="12700" cap="flat" cmpd="sng" algn="ctr">
                      <a:solidFill>
                        <a:srgbClr val="6FAC46"/>
                      </a:solidFill>
                      <a:prstDash val="solid"/>
                      <a:round/>
                      <a:headEnd type="none" w="med" len="med"/>
                      <a:tailEnd type="none" w="med" len="med"/>
                    </a:lnT>
                  </a:tcPr>
                </a:tc>
                <a:tc hMerge="1">
                  <a:txBody>
                    <a:bodyPr/>
                    <a:lstStyle/>
                    <a:p>
                      <a:endParaRPr/>
                    </a:p>
                  </a:txBody>
                  <a:tcPr marL="0" marR="0" marT="0" marB="0">
                    <a:lnL w="12700" cap="flat" cmpd="sng" algn="ctr">
                      <a:solidFill>
                        <a:srgbClr val="6FAC46"/>
                      </a:solidFill>
                      <a:prstDash val="solid"/>
                      <a:round/>
                      <a:headEnd type="none" w="med" len="med"/>
                      <a:tailEnd type="none" w="med" len="med"/>
                    </a:lnL>
                    <a:lnT w="12700" cap="flat" cmpd="sng" algn="ctr">
                      <a:solidFill>
                        <a:srgbClr val="6FAC46"/>
                      </a:solidFill>
                      <a:prstDash val="solid"/>
                      <a:round/>
                      <a:headEnd type="none" w="med" len="med"/>
                      <a:tailEnd type="none" w="med" len="med"/>
                    </a:lnT>
                  </a:tcPr>
                </a:tc>
                <a:tc hMerge="1">
                  <a:txBody>
                    <a:bodyPr/>
                    <a:lstStyle/>
                    <a:p>
                      <a:endParaRPr/>
                    </a:p>
                  </a:txBody>
                  <a:tcPr marL="0" marR="0" marT="0" marB="0">
                    <a:lnL w="12700" cap="flat" cmpd="sng" algn="ctr">
                      <a:solidFill>
                        <a:srgbClr val="6FAC46"/>
                      </a:solidFill>
                      <a:prstDash val="solid"/>
                      <a:round/>
                      <a:headEnd type="none" w="med" len="med"/>
                      <a:tailEnd type="none" w="med" len="med"/>
                    </a:lnL>
                    <a:lnT w="12700" cap="flat" cmpd="sng" algn="ctr">
                      <a:solidFill>
                        <a:srgbClr val="6FAC46"/>
                      </a:solidFill>
                      <a:prstDash val="solid"/>
                      <a:round/>
                      <a:headEnd type="none" w="med" len="med"/>
                      <a:tailEnd type="none" w="med" len="med"/>
                    </a:lnT>
                  </a:tcPr>
                </a:tc>
                <a:tc>
                  <a:txBody>
                    <a:bodyPr/>
                    <a:lstStyle/>
                    <a:p>
                      <a:pPr marL="1270" algn="ctr">
                        <a:lnSpc>
                          <a:spcPct val="100000"/>
                        </a:lnSpc>
                        <a:spcBef>
                          <a:spcPts val="100"/>
                        </a:spcBef>
                      </a:pPr>
                      <a:r>
                        <a:rPr sz="2000" b="1" dirty="0">
                          <a:latin typeface="Calibri"/>
                          <a:cs typeface="Calibri"/>
                        </a:rPr>
                        <a:t>€</a:t>
                      </a:r>
                      <a:r>
                        <a:rPr sz="2000" b="1" spc="-40" dirty="0">
                          <a:latin typeface="Calibri"/>
                          <a:cs typeface="Calibri"/>
                        </a:rPr>
                        <a:t> </a:t>
                      </a:r>
                      <a:r>
                        <a:rPr sz="2000" b="1" dirty="0">
                          <a:latin typeface="Calibri"/>
                          <a:cs typeface="Calibri"/>
                        </a:rPr>
                        <a:t>2</a:t>
                      </a:r>
                      <a:r>
                        <a:rPr lang="it-IT" sz="2000" b="1" dirty="0">
                          <a:latin typeface="Calibri"/>
                          <a:cs typeface="Calibri"/>
                        </a:rPr>
                        <a:t>72.000</a:t>
                      </a:r>
                      <a:r>
                        <a:rPr sz="2000" b="1" dirty="0">
                          <a:latin typeface="Calibri"/>
                          <a:cs typeface="Calibri"/>
                        </a:rPr>
                        <a:t>,00</a:t>
                      </a:r>
                      <a:endParaRPr sz="2000" dirty="0">
                        <a:latin typeface="Calibri"/>
                        <a:cs typeface="Calibri"/>
                      </a:endParaRPr>
                    </a:p>
                  </a:txBody>
                  <a:tcPr marL="0" marR="0" marT="12700" marB="0">
                    <a:lnL w="12700" cap="flat" cmpd="sng" algn="ctr">
                      <a:solidFill>
                        <a:srgbClr val="6FAC46"/>
                      </a:solidFill>
                      <a:prstDash val="solid"/>
                      <a:round/>
                      <a:headEnd type="none" w="med" len="med"/>
                      <a:tailEnd type="none" w="med" len="med"/>
                    </a:lnL>
                    <a:lnR w="12700">
                      <a:solidFill>
                        <a:srgbClr val="6FAC46"/>
                      </a:solidFill>
                      <a:prstDash val="solid"/>
                    </a:lnR>
                    <a:lnT w="12700" cap="flat" cmpd="sng" algn="ctr">
                      <a:solidFill>
                        <a:srgbClr val="6FAC46"/>
                      </a:solidFill>
                      <a:prstDash val="solid"/>
                      <a:round/>
                      <a:headEnd type="none" w="med" len="med"/>
                      <a:tailEnd type="none" w="med" len="med"/>
                    </a:lnT>
                    <a:lnB w="12700">
                      <a:solidFill>
                        <a:srgbClr val="6FAC46"/>
                      </a:solidFill>
                      <a:prstDash val="solid"/>
                    </a:lnB>
                    <a:solidFill>
                      <a:srgbClr val="EBF0E9"/>
                    </a:solidFill>
                  </a:tcPr>
                </a:tc>
                <a:extLst>
                  <a:ext uri="{0D108BD9-81ED-4DB2-BD59-A6C34878D82A}">
                    <a16:rowId xmlns:a16="http://schemas.microsoft.com/office/drawing/2014/main" val="10008"/>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1539</TotalTime>
  <Words>2891</Words>
  <Application>Microsoft Office PowerPoint</Application>
  <PresentationFormat>Widescreen</PresentationFormat>
  <Paragraphs>349</Paragraphs>
  <Slides>16</Slides>
  <Notes>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16</vt:i4>
      </vt:variant>
    </vt:vector>
  </HeadingPairs>
  <TitlesOfParts>
    <vt:vector size="23" baseType="lpstr">
      <vt:lpstr>Arial</vt:lpstr>
      <vt:lpstr>Arial MT</vt:lpstr>
      <vt:lpstr>Calibri</vt:lpstr>
      <vt:lpstr>Calibri Light</vt:lpstr>
      <vt:lpstr>Times New Roman</vt:lpstr>
      <vt:lpstr>Wingdings</vt:lpstr>
      <vt:lpstr>Office Theme</vt:lpstr>
      <vt:lpstr>Presentazione standard di PowerPoint</vt:lpstr>
      <vt:lpstr>1. Finalita’ principale della linea di investimento 1.3.1</vt:lpstr>
      <vt:lpstr>Tre Aree di Attivita’</vt:lpstr>
      <vt:lpstr>Descrizione obiettivi, azioni, strategie A.1 «Realizzazione di alloggi/strutture di accoglienza»</vt:lpstr>
      <vt:lpstr>A2 «Sviluppo di un sistema di presa in carico anche attraverso equipe multiprofessionali e lavoro di comunità</vt:lpstr>
      <vt:lpstr>A4 «Sviluppo di Agenzie Sociali per la mediazione degli affitti privati»</vt:lpstr>
      <vt:lpstr>Cronoprogramma</vt:lpstr>
      <vt:lpstr>QUADRO ECONOMICO COMPLESSIVO</vt:lpstr>
      <vt:lpstr>Ente Capofila AMBITO n. 2 BRESCIA OVEST e  Ente Partner AMBITO n. 3 BRESCIA EST BUDGET PER N. 10 BENEFICIARI</vt:lpstr>
      <vt:lpstr> ETS COPROGETTANTI BUDGET PER N. 10 BENEFICIARI</vt:lpstr>
      <vt:lpstr>Assetto organizzativo della rete preposta alla realizzazione dell’intervento 1.3.1. «Housing Temporaneo»</vt:lpstr>
      <vt:lpstr>Sistema di governance dell’intervento  1.3.1 «Housing Temporaneo»</vt:lpstr>
      <vt:lpstr>Presentazione standard di PowerPoint</vt:lpstr>
      <vt:lpstr>Presentazione standard di PowerPoint</vt:lpstr>
      <vt:lpstr>Presentazione standard di PowerPoint</vt:lpstr>
      <vt:lpstr>  Criteri di suddivisione tra i soggetti dell’ATS dei compiti operativi e delle conseguenti quote economiche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AVVISO PUBBLICO DI PARTECIPAZIONE ALLA PROCEDURA DI CO-PROGETTAZIONE di servizi ed interventi a valere sul Sub Investimento – LINEA DI ATTIVITA’ 1.2 «PERCORSI DI AUTONOMIA PER PERSONE CON DISABILITA’»</dc:title>
  <dc:creator>Disabilita</dc:creator>
  <cp:lastModifiedBy>marginalita@scalabrinibonomelli.it</cp:lastModifiedBy>
  <cp:revision>32</cp:revision>
  <dcterms:created xsi:type="dcterms:W3CDTF">2023-04-28T08:48:54Z</dcterms:created>
  <dcterms:modified xsi:type="dcterms:W3CDTF">2023-09-21T08:15:57Z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2022-10-28T00:00:00Z</vt:filetime>
  </property>
  <property fmtid="{D5CDD505-2E9C-101B-9397-08002B2CF9AE}" pid="3" name="Creator">
    <vt:lpwstr>Microsoft® PowerPoint® 2019</vt:lpwstr>
  </property>
  <property fmtid="{D5CDD505-2E9C-101B-9397-08002B2CF9AE}" pid="4" name="LastSaved">
    <vt:filetime>2023-04-28T00:00:00Z</vt:filetime>
  </property>
</Properties>
</file>